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60" r:id="rId5"/>
    <p:sldId id="263" r:id="rId6"/>
    <p:sldId id="264" r:id="rId7"/>
    <p:sldId id="266" r:id="rId8"/>
    <p:sldId id="267" r:id="rId9"/>
    <p:sldId id="268" r:id="rId10"/>
    <p:sldId id="270" r:id="rId11"/>
    <p:sldId id="271" r:id="rId12"/>
    <p:sldId id="272" r:id="rId13"/>
    <p:sldId id="274" r:id="rId14"/>
    <p:sldId id="275" r:id="rId15"/>
    <p:sldId id="276" r:id="rId16"/>
    <p:sldId id="279" r:id="rId17"/>
    <p:sldId id="282" r:id="rId18"/>
    <p:sldId id="283" r:id="rId19"/>
    <p:sldId id="285" r:id="rId20"/>
    <p:sldId id="286" r:id="rId21"/>
    <p:sldId id="287" r:id="rId22"/>
    <p:sldId id="289" r:id="rId23"/>
    <p:sldId id="290" r:id="rId24"/>
    <p:sldId id="293" r:id="rId25"/>
    <p:sldId id="294" r:id="rId26"/>
    <p:sldId id="295" r:id="rId27"/>
    <p:sldId id="259" r:id="rId28"/>
  </p:sldIdLst>
  <p:sldSz cx="12192000" cy="6858000"/>
  <p:notesSz cx="6858000" cy="9144000"/>
  <p:embeddedFontLst>
    <p:embeddedFont>
      <p:font typeface="Lato Black" panose="020F0502020204030203" pitchFamily="34" charset="0"/>
      <p:bold r:id="rId30"/>
      <p:boldItalic r:id="rId31"/>
    </p:embeddedFont>
    <p:embeddedFont>
      <p:font typeface="Libre Baskerville" panose="02000000000000000000" pitchFamily="2" charset="0"/>
      <p:regular r:id="rId32"/>
      <p:bold r:id="rId33"/>
      <p: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30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8434EF89-3D1B-4CD9-9535-19D6F850B54D}"/>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4DC24923-0C09-A58A-AE3D-F7A7715AD6D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7BC2FE97-FA10-627F-A937-32F89B6D9AD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429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3528859A-A5A3-7814-A73C-A96BE627B5E4}"/>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7E172D20-CE84-D2E3-A29C-7D490FE2196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E5210E73-C8EA-32EF-DD18-BFB651F109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1389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C08DE751-1B18-6CD5-7ABC-42E94349ED2E}"/>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B71ABE10-A81D-6AC1-8044-6A128FA76E6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22AD2A0C-7782-7577-C950-C30D82079B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2869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75741AB8-C5B6-4A5D-4804-F9C74F4E1A66}"/>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9D48704C-2417-98DB-E76F-B04B3BD47A3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97911A45-FD11-2E8F-3CDC-04332B2CA8D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3565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28BC4A1C-AE64-45DE-6898-F3923B97CA68}"/>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185F25E1-B297-2A8E-B368-CB2EC7BF132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9592E83E-5B40-314E-71F2-0FF7878F5CC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3162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73E0603B-28A9-92B8-1966-F19F18BC7DF4}"/>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9BE2EFB9-7540-6239-B778-F588E371879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5424A6F7-4039-B462-EA71-116B10FF971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3663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2177A9A9-D000-EC8F-7126-215B4F27A3B8}"/>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D9697325-6633-E1FF-E8CF-4BCEFB7EEDA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5CD5D67E-D6D0-0F2E-ED57-9FF4B4956AC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5290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16D36179-7B94-252E-344D-5444CACB2E18}"/>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48AA32E6-3A86-7499-B4BA-5CEC3CED349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3EB39AFB-8F91-CF4E-17C7-5F87B928659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1466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7E09A710-1343-6966-30B6-28D9AC5BEDEC}"/>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E17EC315-52F0-C74A-F0AF-D535F55FB53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2984083D-D8D8-421D-26EF-1459B97B8D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0654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715D60F0-A869-E8C2-6476-ED0EA24DCF50}"/>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663D30DE-9BCC-BBD9-87A8-9C0BDF75F72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2812AFFB-799E-A934-E002-F2254CE3311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2052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04B11903-CABC-9B86-5F7D-8D3DC6F6A068}"/>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AF663389-91DC-3F4B-5516-C4F6B734F6D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76F7ED56-2449-F43E-7DBF-32AAFEDE465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0928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150BD23F-0715-FE75-8C98-E460A99BAABC}"/>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651053C1-933F-496A-963F-E75C8E91CE5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FD2CB762-367D-AB57-9095-15FF434E978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3268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06AD3B73-51D9-F12D-6F7D-A7CF4B93FA87}"/>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39CEBF3D-377A-D10C-6ADF-A47F6DD5739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4A7928A3-88E7-8DE0-E543-E6396CF90D1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089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5DBE55BF-DFF0-B149-0BA8-C1547C285EE2}"/>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D486BBDB-C72A-ECFB-50D2-E81D47BE036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AB6DA7A9-B268-7A39-DE40-DC6407B6CCE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6998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852BB56A-F7B2-B585-9CE4-76AAA1F8465C}"/>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2F838798-F32D-5630-0B62-F8646F1F722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10C29604-98A0-18C5-6BA9-378E9B8104A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0654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F7845162-602F-08B0-2509-38BA6252492A}"/>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06CEFC05-23D5-10B0-3EF7-71425D72971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EBEAFAF3-AF6C-C9F2-47F9-3CA4E65B81D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6811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7F348432-B0E9-D829-7004-DAEEAEE9AEB3}"/>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B8620443-C2F5-35E9-1BA1-022F0AB26EB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BB253CD6-F787-8DF8-6EE0-7ACFEC1C144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9435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C4F356E0-813B-102A-6D18-E1318CF783C0}"/>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867EC1F2-B2C7-0FC9-863B-0455BCC2A0E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99C7FCD5-9591-5B10-E966-C4BB0A954F2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9092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500820D4-EF0C-7FD9-F761-F423BF36DC0C}"/>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B8CA6302-370F-56E0-57C7-6D567CFDCF9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C2F8C2D9-52A8-CF53-2FCD-3DB26F832A7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632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87941820-15A0-B5F2-90F3-2FEE0E463E96}"/>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0D8EDB9E-1379-461C-B3FD-C927913EC36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AB0DC656-6E7D-5D52-A469-1509B4B7886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9019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6F6EF1B1-4E97-330B-BC5C-1B16EE2ADF9E}"/>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753E584F-261F-EF35-A67B-F0720B972AC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1074A613-D472-9C5D-63DE-4D0E905486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816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889F64DE-FCC3-1620-3F60-B2A64367394B}"/>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77957EDD-7E15-305F-E6CD-D8D7A1C2F37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6C7767E6-2B56-3C4B-E7F3-DA577B9203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652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a:extLst>
            <a:ext uri="{FF2B5EF4-FFF2-40B4-BE49-F238E27FC236}">
              <a16:creationId xmlns:a16="http://schemas.microsoft.com/office/drawing/2014/main" id="{1905290A-6F31-EE8E-024B-1F8C0BCFCF98}"/>
            </a:ext>
          </a:extLst>
        </p:cNvPr>
        <p:cNvGrpSpPr/>
        <p:nvPr/>
      </p:nvGrpSpPr>
      <p:grpSpPr>
        <a:xfrm>
          <a:off x="0" y="0"/>
          <a:ext cx="0" cy="0"/>
          <a:chOff x="0" y="0"/>
          <a:chExt cx="0" cy="0"/>
        </a:xfrm>
      </p:grpSpPr>
      <p:sp>
        <p:nvSpPr>
          <p:cNvPr id="107" name="Google Shape;107;p4:notes">
            <a:extLst>
              <a:ext uri="{FF2B5EF4-FFF2-40B4-BE49-F238E27FC236}">
                <a16:creationId xmlns:a16="http://schemas.microsoft.com/office/drawing/2014/main" id="{38F94DB8-56CE-5256-BC7B-2F7AFA20222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4:notes">
            <a:extLst>
              <a:ext uri="{FF2B5EF4-FFF2-40B4-BE49-F238E27FC236}">
                <a16:creationId xmlns:a16="http://schemas.microsoft.com/office/drawing/2014/main" id="{6353B447-E766-C0E4-9430-6CAA44D5F2F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63927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7" name="Google Shape;27;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592" y="0"/>
            <a:ext cx="12190815" cy="6694098"/>
          </a:xfrm>
          <a:prstGeom prst="rect">
            <a:avLst/>
          </a:prstGeom>
          <a:noFill/>
          <a:ln>
            <a:noFill/>
          </a:ln>
        </p:spPr>
      </p:pic>
      <p:sp>
        <p:nvSpPr>
          <p:cNvPr id="99" name="Google Shape;99;p1"/>
          <p:cNvSpPr txBox="1"/>
          <p:nvPr/>
        </p:nvSpPr>
        <p:spPr>
          <a:xfrm>
            <a:off x="2472904" y="3717986"/>
            <a:ext cx="7246189"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br>
              <a:rPr lang="en-IN" sz="2000" b="1" i="0" u="none" strike="noStrike" cap="none" dirty="0">
                <a:solidFill>
                  <a:schemeClr val="dk1"/>
                </a:solidFill>
                <a:latin typeface="Calibri"/>
                <a:ea typeface="Calibri"/>
                <a:cs typeface="Calibri"/>
                <a:sym typeface="Calibri"/>
              </a:rPr>
            </a:br>
            <a:r>
              <a:rPr lang="en-US" sz="2000" b="1" dirty="0"/>
              <a:t>Exploratory Data Analysis on AMEO Dataset</a:t>
            </a:r>
            <a:endParaRPr sz="2000" b="1" dirty="0"/>
          </a:p>
        </p:txBody>
      </p:sp>
      <p:sp>
        <p:nvSpPr>
          <p:cNvPr id="3" name="TextBox 2">
            <a:extLst>
              <a:ext uri="{FF2B5EF4-FFF2-40B4-BE49-F238E27FC236}">
                <a16:creationId xmlns:a16="http://schemas.microsoft.com/office/drawing/2014/main" id="{FE04580F-3DD6-365F-96AC-E2B02D09365F}"/>
              </a:ext>
            </a:extLst>
          </p:cNvPr>
          <p:cNvSpPr txBox="1"/>
          <p:nvPr/>
        </p:nvSpPr>
        <p:spPr>
          <a:xfrm>
            <a:off x="895903" y="5654912"/>
            <a:ext cx="6156664" cy="307777"/>
          </a:xfrm>
          <a:prstGeom prst="rect">
            <a:avLst/>
          </a:prstGeom>
          <a:noFill/>
        </p:spPr>
        <p:txBody>
          <a:bodyPr wrap="square">
            <a:spAutoFit/>
          </a:bodyPr>
          <a:lstStyle/>
          <a:p>
            <a:r>
              <a:rPr lang="en-US" dirty="0"/>
              <a:t>Dusa Sai Krishna</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45767C13-AC93-9DDC-24D6-6D0A40FBA984}"/>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C30A855F-16A0-5640-2529-1ED32DFB3DD5}"/>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Univariate Analysis</a:t>
            </a:r>
            <a:endParaRPr b="1" dirty="0">
              <a:solidFill>
                <a:srgbClr val="FF0000"/>
              </a:solidFill>
            </a:endParaRPr>
          </a:p>
        </p:txBody>
      </p:sp>
      <p:sp>
        <p:nvSpPr>
          <p:cNvPr id="111" name="Google Shape;111;p4">
            <a:extLst>
              <a:ext uri="{FF2B5EF4-FFF2-40B4-BE49-F238E27FC236}">
                <a16:creationId xmlns:a16="http://schemas.microsoft.com/office/drawing/2014/main" id="{B9260B82-7EF6-A718-560A-4BE44CEBFD03}"/>
              </a:ext>
            </a:extLst>
          </p:cNvPr>
          <p:cNvSpPr txBox="1">
            <a:spLocks noGrp="1"/>
          </p:cNvSpPr>
          <p:nvPr>
            <p:ph type="body" idx="1"/>
          </p:nvPr>
        </p:nvSpPr>
        <p:spPr>
          <a:xfrm>
            <a:off x="604981" y="1556882"/>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err="1"/>
              <a:t>JobCity</a:t>
            </a: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r>
              <a:rPr lang="en-US" sz="1800" dirty="0"/>
              <a:t> 69.4% of candidates work in top 10 cities</a:t>
            </a:r>
          </a:p>
          <a:p>
            <a:pPr marL="383540" indent="-285750">
              <a:lnSpc>
                <a:spcPct val="100000"/>
              </a:lnSpc>
              <a:buSzPct val="100000"/>
            </a:pPr>
            <a:r>
              <a:rPr lang="en-US" sz="1800" dirty="0"/>
              <a:t> </a:t>
            </a:r>
            <a:r>
              <a:rPr lang="en-US" sz="1800" dirty="0" err="1"/>
              <a:t>Banglore</a:t>
            </a:r>
            <a:r>
              <a:rPr lang="en-US" sz="1800" dirty="0"/>
              <a:t> is the most popular career destination for candidates</a:t>
            </a:r>
          </a:p>
          <a:p>
            <a:pPr marL="383540" indent="-285750">
              <a:lnSpc>
                <a:spcPct val="100000"/>
              </a:lnSpc>
              <a:buSzPct val="100000"/>
            </a:pPr>
            <a:endParaRPr lang="en-US" sz="1800" b="1" dirty="0"/>
          </a:p>
          <a:p>
            <a:pPr marL="383540" indent="-285750">
              <a:lnSpc>
                <a:spcPct val="100000"/>
              </a:lnSpc>
              <a:buSzPct val="100000"/>
            </a:pPr>
            <a:endParaRPr lang="en-US" sz="1800" b="1" dirty="0"/>
          </a:p>
        </p:txBody>
      </p:sp>
      <p:sp>
        <p:nvSpPr>
          <p:cNvPr id="3" name="Rectangle 2">
            <a:extLst>
              <a:ext uri="{FF2B5EF4-FFF2-40B4-BE49-F238E27FC236}">
                <a16:creationId xmlns:a16="http://schemas.microsoft.com/office/drawing/2014/main" id="{EED6E12F-7268-3BC7-3038-3F963F0A055D}"/>
              </a:ext>
            </a:extLst>
          </p:cNvPr>
          <p:cNvSpPr/>
          <p:nvPr/>
        </p:nvSpPr>
        <p:spPr>
          <a:xfrm>
            <a:off x="2487208" y="1898648"/>
            <a:ext cx="7821227" cy="3060704"/>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40439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35EF8CBA-40FA-379E-89AB-9B142A954AC8}"/>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89152227-4EBD-BA0F-1E71-FD2B6DD02B5C}"/>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Univariate Analysis</a:t>
            </a:r>
            <a:endParaRPr b="1" dirty="0">
              <a:solidFill>
                <a:srgbClr val="FF0000"/>
              </a:solidFill>
            </a:endParaRPr>
          </a:p>
        </p:txBody>
      </p:sp>
      <p:sp>
        <p:nvSpPr>
          <p:cNvPr id="111" name="Google Shape;111;p4">
            <a:extLst>
              <a:ext uri="{FF2B5EF4-FFF2-40B4-BE49-F238E27FC236}">
                <a16:creationId xmlns:a16="http://schemas.microsoft.com/office/drawing/2014/main" id="{7F62E142-1EE9-D43B-5CFE-F22F00B11CEC}"/>
              </a:ext>
            </a:extLst>
          </p:cNvPr>
          <p:cNvSpPr txBox="1">
            <a:spLocks noGrp="1"/>
          </p:cNvSpPr>
          <p:nvPr>
            <p:ph type="body" idx="1"/>
          </p:nvPr>
        </p:nvSpPr>
        <p:spPr>
          <a:xfrm>
            <a:off x="604981" y="1556882"/>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err="1"/>
              <a:t>JobCity</a:t>
            </a: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r>
              <a:rPr lang="en-US" sz="1800" dirty="0"/>
              <a:t> 69.4% of candidates work in top 10 cities</a:t>
            </a:r>
          </a:p>
          <a:p>
            <a:pPr marL="383540" indent="-285750">
              <a:lnSpc>
                <a:spcPct val="100000"/>
              </a:lnSpc>
              <a:buSzPct val="100000"/>
            </a:pPr>
            <a:r>
              <a:rPr lang="en-US" sz="1800" dirty="0"/>
              <a:t> </a:t>
            </a:r>
            <a:r>
              <a:rPr lang="en-US" sz="1800" dirty="0" err="1"/>
              <a:t>Banglore</a:t>
            </a:r>
            <a:r>
              <a:rPr lang="en-US" sz="1800" dirty="0"/>
              <a:t> is the most popular career destination for candidates</a:t>
            </a:r>
          </a:p>
          <a:p>
            <a:pPr marL="383540" indent="-285750">
              <a:lnSpc>
                <a:spcPct val="100000"/>
              </a:lnSpc>
              <a:buSzPct val="100000"/>
            </a:pPr>
            <a:endParaRPr lang="en-US" sz="1800" b="1" dirty="0"/>
          </a:p>
          <a:p>
            <a:pPr marL="383540" indent="-285750">
              <a:lnSpc>
                <a:spcPct val="100000"/>
              </a:lnSpc>
              <a:buSzPct val="100000"/>
            </a:pPr>
            <a:endParaRPr lang="en-US" sz="1800" b="1" dirty="0"/>
          </a:p>
        </p:txBody>
      </p:sp>
      <p:sp>
        <p:nvSpPr>
          <p:cNvPr id="3" name="Rectangle 2">
            <a:extLst>
              <a:ext uri="{FF2B5EF4-FFF2-40B4-BE49-F238E27FC236}">
                <a16:creationId xmlns:a16="http://schemas.microsoft.com/office/drawing/2014/main" id="{72F5462B-72D8-2B83-8556-6A0F9FF01EB4}"/>
              </a:ext>
            </a:extLst>
          </p:cNvPr>
          <p:cNvSpPr/>
          <p:nvPr/>
        </p:nvSpPr>
        <p:spPr>
          <a:xfrm>
            <a:off x="2487208" y="1898648"/>
            <a:ext cx="7821227" cy="3060704"/>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611911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4FE3DBE4-D132-47CE-966F-13EB58DFFF7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3BE615B-E417-C65C-7147-8D9A954D5606}"/>
              </a:ext>
            </a:extLst>
          </p:cNvPr>
          <p:cNvPicPr>
            <a:picLocks noChangeAspect="1"/>
          </p:cNvPicPr>
          <p:nvPr/>
        </p:nvPicPr>
        <p:blipFill>
          <a:blip r:embed="rId3"/>
          <a:stretch>
            <a:fillRect/>
          </a:stretch>
        </p:blipFill>
        <p:spPr>
          <a:xfrm>
            <a:off x="7399225" y="905639"/>
            <a:ext cx="4703406" cy="4715164"/>
          </a:xfrm>
          <a:prstGeom prst="rect">
            <a:avLst/>
          </a:prstGeom>
        </p:spPr>
      </p:pic>
      <p:sp>
        <p:nvSpPr>
          <p:cNvPr id="110" name="Google Shape;110;p4">
            <a:extLst>
              <a:ext uri="{FF2B5EF4-FFF2-40B4-BE49-F238E27FC236}">
                <a16:creationId xmlns:a16="http://schemas.microsoft.com/office/drawing/2014/main" id="{2C42E098-01F9-CBE1-AF2D-578CF3FE8958}"/>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Univariate Analysis</a:t>
            </a:r>
            <a:endParaRPr b="1" dirty="0">
              <a:solidFill>
                <a:srgbClr val="FF0000"/>
              </a:solidFill>
            </a:endParaRPr>
          </a:p>
        </p:txBody>
      </p:sp>
      <p:sp>
        <p:nvSpPr>
          <p:cNvPr id="111" name="Google Shape;111;p4">
            <a:extLst>
              <a:ext uri="{FF2B5EF4-FFF2-40B4-BE49-F238E27FC236}">
                <a16:creationId xmlns:a16="http://schemas.microsoft.com/office/drawing/2014/main" id="{ECF716E0-2FC2-230F-5D64-30077F51168D}"/>
              </a:ext>
            </a:extLst>
          </p:cNvPr>
          <p:cNvSpPr txBox="1">
            <a:spLocks noGrp="1"/>
          </p:cNvSpPr>
          <p:nvPr>
            <p:ph type="body" idx="1"/>
          </p:nvPr>
        </p:nvSpPr>
        <p:spPr>
          <a:xfrm>
            <a:off x="523288" y="1689779"/>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Gender</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r>
              <a:rPr lang="en-US" sz="1800" dirty="0"/>
              <a:t> 76.1% of candidates are male</a:t>
            </a:r>
          </a:p>
          <a:p>
            <a:pPr marL="383540" indent="-285750">
              <a:lnSpc>
                <a:spcPct val="100000"/>
              </a:lnSpc>
              <a:buSzPct val="100000"/>
            </a:pPr>
            <a:r>
              <a:rPr lang="en-US" sz="1800" dirty="0"/>
              <a:t>23.9% candidates are female</a:t>
            </a:r>
          </a:p>
        </p:txBody>
      </p:sp>
    </p:spTree>
    <p:extLst>
      <p:ext uri="{BB962C8B-B14F-4D97-AF65-F5344CB8AC3E}">
        <p14:creationId xmlns:p14="http://schemas.microsoft.com/office/powerpoint/2010/main" val="3197197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B0E70A96-6333-7EC3-4EA7-D410D86DE022}"/>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B57283FD-A080-2413-93BC-315896D96FF9}"/>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Univariate Analysis</a:t>
            </a:r>
            <a:endParaRPr b="1" dirty="0">
              <a:solidFill>
                <a:srgbClr val="FF0000"/>
              </a:solidFill>
            </a:endParaRPr>
          </a:p>
        </p:txBody>
      </p:sp>
      <p:pic>
        <p:nvPicPr>
          <p:cNvPr id="3" name="Picture 2">
            <a:extLst>
              <a:ext uri="{FF2B5EF4-FFF2-40B4-BE49-F238E27FC236}">
                <a16:creationId xmlns:a16="http://schemas.microsoft.com/office/drawing/2014/main" id="{DDD69397-E2A5-0ABB-61BA-E0B541F34B6A}"/>
              </a:ext>
            </a:extLst>
          </p:cNvPr>
          <p:cNvPicPr>
            <a:picLocks noChangeAspect="1"/>
          </p:cNvPicPr>
          <p:nvPr/>
        </p:nvPicPr>
        <p:blipFill>
          <a:blip r:embed="rId3"/>
          <a:stretch>
            <a:fillRect/>
          </a:stretch>
        </p:blipFill>
        <p:spPr>
          <a:xfrm>
            <a:off x="7252323" y="816883"/>
            <a:ext cx="4555714" cy="4715164"/>
          </a:xfrm>
          <a:prstGeom prst="rect">
            <a:avLst/>
          </a:prstGeom>
        </p:spPr>
      </p:pic>
      <p:sp>
        <p:nvSpPr>
          <p:cNvPr id="111" name="Google Shape;111;p4">
            <a:extLst>
              <a:ext uri="{FF2B5EF4-FFF2-40B4-BE49-F238E27FC236}">
                <a16:creationId xmlns:a16="http://schemas.microsoft.com/office/drawing/2014/main" id="{77D9B2D8-726B-F2A3-6A3B-5B6B55D1052A}"/>
              </a:ext>
            </a:extLst>
          </p:cNvPr>
          <p:cNvSpPr txBox="1">
            <a:spLocks noGrp="1"/>
          </p:cNvSpPr>
          <p:nvPr>
            <p:ph type="body" idx="1"/>
          </p:nvPr>
        </p:nvSpPr>
        <p:spPr>
          <a:xfrm>
            <a:off x="523288" y="1689779"/>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DOB</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r>
              <a:rPr lang="en-US" sz="1800" dirty="0"/>
              <a:t> 65.3 % of candidates were born between 1990 and 1991</a:t>
            </a:r>
          </a:p>
        </p:txBody>
      </p:sp>
      <p:sp>
        <p:nvSpPr>
          <p:cNvPr id="2" name="AutoShape 2">
            <a:extLst>
              <a:ext uri="{FF2B5EF4-FFF2-40B4-BE49-F238E27FC236}">
                <a16:creationId xmlns:a16="http://schemas.microsoft.com/office/drawing/2014/main" id="{1501DD8D-9176-A3C4-21C9-AEFE6F3B43A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222604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B6040507-5648-13D8-3378-C5F3D4795115}"/>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F181C9C3-DE76-048F-56AC-B92E59A75385}"/>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Univariate Analysis</a:t>
            </a:r>
            <a:endParaRPr b="1" dirty="0">
              <a:solidFill>
                <a:srgbClr val="FF0000"/>
              </a:solidFill>
            </a:endParaRPr>
          </a:p>
        </p:txBody>
      </p:sp>
      <p:sp>
        <p:nvSpPr>
          <p:cNvPr id="111" name="Google Shape;111;p4">
            <a:extLst>
              <a:ext uri="{FF2B5EF4-FFF2-40B4-BE49-F238E27FC236}">
                <a16:creationId xmlns:a16="http://schemas.microsoft.com/office/drawing/2014/main" id="{B1389F7C-35C7-A352-DA88-4C18006C74DB}"/>
              </a:ext>
            </a:extLst>
          </p:cNvPr>
          <p:cNvSpPr txBox="1">
            <a:spLocks noGrp="1"/>
          </p:cNvSpPr>
          <p:nvPr>
            <p:ph type="body" idx="1"/>
          </p:nvPr>
        </p:nvSpPr>
        <p:spPr>
          <a:xfrm>
            <a:off x="604981" y="1556882"/>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10</a:t>
            </a:r>
            <a:r>
              <a:rPr lang="en-US" sz="1800" b="1" baseline="30000" dirty="0"/>
              <a:t>th</a:t>
            </a:r>
            <a:r>
              <a:rPr lang="en-US" sz="1800" b="1" dirty="0"/>
              <a:t> Percentage</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r>
              <a:rPr lang="en-US" sz="1800" dirty="0"/>
              <a:t> Minimum percentage is 43% and max is 97.7%</a:t>
            </a:r>
          </a:p>
          <a:p>
            <a:pPr marL="383540" indent="-285750">
              <a:lnSpc>
                <a:spcPct val="100000"/>
              </a:lnSpc>
              <a:buSzPct val="100000"/>
            </a:pPr>
            <a:r>
              <a:rPr lang="en-US" sz="1800" dirty="0"/>
              <a:t> % are left skewed, means most candidates scored more than 60</a:t>
            </a:r>
          </a:p>
          <a:p>
            <a:pPr marL="383540" indent="-285750">
              <a:lnSpc>
                <a:spcPct val="100000"/>
              </a:lnSpc>
              <a:buSzPct val="100000"/>
            </a:pPr>
            <a:endParaRPr lang="en-US" sz="1800" b="1" dirty="0"/>
          </a:p>
          <a:p>
            <a:pPr marL="383540" indent="-285750">
              <a:lnSpc>
                <a:spcPct val="100000"/>
              </a:lnSpc>
              <a:buSzPct val="100000"/>
            </a:pPr>
            <a:endParaRPr lang="en-US" sz="1800" b="1" dirty="0"/>
          </a:p>
        </p:txBody>
      </p:sp>
      <p:sp>
        <p:nvSpPr>
          <p:cNvPr id="3" name="Rectangle 2">
            <a:extLst>
              <a:ext uri="{FF2B5EF4-FFF2-40B4-BE49-F238E27FC236}">
                <a16:creationId xmlns:a16="http://schemas.microsoft.com/office/drawing/2014/main" id="{A9FE3F71-8DEB-09D1-7B94-5F6EAEAEDD4A}"/>
              </a:ext>
            </a:extLst>
          </p:cNvPr>
          <p:cNvSpPr/>
          <p:nvPr/>
        </p:nvSpPr>
        <p:spPr>
          <a:xfrm>
            <a:off x="2736589" y="1898648"/>
            <a:ext cx="7821227" cy="3060704"/>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231216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FFE076F0-D664-E968-5C84-F29BCD52F659}"/>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6D11DCA-68DA-3580-097A-B241B5876A5C}"/>
              </a:ext>
            </a:extLst>
          </p:cNvPr>
          <p:cNvPicPr>
            <a:picLocks noChangeAspect="1"/>
          </p:cNvPicPr>
          <p:nvPr/>
        </p:nvPicPr>
        <p:blipFill>
          <a:blip r:embed="rId3"/>
          <a:stretch>
            <a:fillRect/>
          </a:stretch>
        </p:blipFill>
        <p:spPr>
          <a:xfrm>
            <a:off x="7122586" y="2336800"/>
            <a:ext cx="4011172" cy="3704317"/>
          </a:xfrm>
          <a:prstGeom prst="rect">
            <a:avLst/>
          </a:prstGeom>
        </p:spPr>
      </p:pic>
      <p:pic>
        <p:nvPicPr>
          <p:cNvPr id="5" name="Picture 4">
            <a:extLst>
              <a:ext uri="{FF2B5EF4-FFF2-40B4-BE49-F238E27FC236}">
                <a16:creationId xmlns:a16="http://schemas.microsoft.com/office/drawing/2014/main" id="{BA6B3A0C-9D8A-7244-C252-0B82F243039B}"/>
              </a:ext>
            </a:extLst>
          </p:cNvPr>
          <p:cNvPicPr>
            <a:picLocks noChangeAspect="1"/>
          </p:cNvPicPr>
          <p:nvPr/>
        </p:nvPicPr>
        <p:blipFill>
          <a:blip r:embed="rId4"/>
          <a:stretch>
            <a:fillRect/>
          </a:stretch>
        </p:blipFill>
        <p:spPr>
          <a:xfrm>
            <a:off x="1416020" y="2583244"/>
            <a:ext cx="4050252" cy="3548021"/>
          </a:xfrm>
          <a:prstGeom prst="rect">
            <a:avLst/>
          </a:prstGeom>
        </p:spPr>
      </p:pic>
      <p:sp>
        <p:nvSpPr>
          <p:cNvPr id="110" name="Google Shape;110;p4">
            <a:extLst>
              <a:ext uri="{FF2B5EF4-FFF2-40B4-BE49-F238E27FC236}">
                <a16:creationId xmlns:a16="http://schemas.microsoft.com/office/drawing/2014/main" id="{9ADD9EDB-C047-ADB5-E209-D2E239EDFE06}"/>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Univariate Analysis</a:t>
            </a:r>
            <a:endParaRPr b="1" dirty="0">
              <a:solidFill>
                <a:srgbClr val="FF0000"/>
              </a:solidFill>
            </a:endParaRPr>
          </a:p>
        </p:txBody>
      </p:sp>
      <p:sp>
        <p:nvSpPr>
          <p:cNvPr id="111" name="Google Shape;111;p4">
            <a:extLst>
              <a:ext uri="{FF2B5EF4-FFF2-40B4-BE49-F238E27FC236}">
                <a16:creationId xmlns:a16="http://schemas.microsoft.com/office/drawing/2014/main" id="{5BEDB996-AFEE-61C5-FA5A-04FBD91189C2}"/>
              </a:ext>
            </a:extLst>
          </p:cNvPr>
          <p:cNvSpPr txBox="1">
            <a:spLocks noGrp="1"/>
          </p:cNvSpPr>
          <p:nvPr>
            <p:ph type="body" idx="1"/>
          </p:nvPr>
        </p:nvSpPr>
        <p:spPr>
          <a:xfrm>
            <a:off x="523288" y="1689779"/>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10</a:t>
            </a:r>
            <a:r>
              <a:rPr lang="en-US" sz="1800" b="1" baseline="30000" dirty="0"/>
              <a:t>th</a:t>
            </a:r>
            <a:r>
              <a:rPr lang="en-US" sz="1800" b="1" dirty="0"/>
              <a:t>,12</a:t>
            </a:r>
            <a:r>
              <a:rPr lang="en-US" sz="1800" b="1" baseline="30000" dirty="0"/>
              <a:t>th</a:t>
            </a:r>
            <a:r>
              <a:rPr lang="en-US" sz="1800" b="1" dirty="0"/>
              <a:t> Board</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97790" indent="0">
              <a:lnSpc>
                <a:spcPct val="100000"/>
              </a:lnSpc>
              <a:buSzPct val="100000"/>
              <a:buNone/>
            </a:pPr>
            <a:endParaRPr lang="en-US" sz="1800" b="1" dirty="0"/>
          </a:p>
          <a:p>
            <a:pPr marL="97790" indent="0">
              <a:lnSpc>
                <a:spcPct val="100000"/>
              </a:lnSpc>
              <a:buSzPct val="100000"/>
              <a:buNone/>
            </a:pPr>
            <a:endParaRPr lang="en-US" sz="1800" b="1" dirty="0"/>
          </a:p>
        </p:txBody>
      </p:sp>
      <p:sp>
        <p:nvSpPr>
          <p:cNvPr id="2" name="AutoShape 2">
            <a:extLst>
              <a:ext uri="{FF2B5EF4-FFF2-40B4-BE49-F238E27FC236}">
                <a16:creationId xmlns:a16="http://schemas.microsoft.com/office/drawing/2014/main" id="{6A6F4F36-7E58-5C1D-E6AA-B7A2F70509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129735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2AB672F0-FB4A-A8B7-63AD-373B069F9E7A}"/>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17CD5323-EDF2-4F85-DBFA-9E904140E02C}"/>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Univariate Analysis</a:t>
            </a:r>
            <a:endParaRPr b="1" dirty="0">
              <a:solidFill>
                <a:srgbClr val="FF0000"/>
              </a:solidFill>
            </a:endParaRPr>
          </a:p>
        </p:txBody>
      </p:sp>
      <p:sp>
        <p:nvSpPr>
          <p:cNvPr id="111" name="Google Shape;111;p4">
            <a:extLst>
              <a:ext uri="{FF2B5EF4-FFF2-40B4-BE49-F238E27FC236}">
                <a16:creationId xmlns:a16="http://schemas.microsoft.com/office/drawing/2014/main" id="{02345AAC-1257-D38E-DC77-152AF07B5B09}"/>
              </a:ext>
            </a:extLst>
          </p:cNvPr>
          <p:cNvSpPr txBox="1">
            <a:spLocks noGrp="1"/>
          </p:cNvSpPr>
          <p:nvPr>
            <p:ph type="body" idx="1"/>
          </p:nvPr>
        </p:nvSpPr>
        <p:spPr>
          <a:xfrm>
            <a:off x="419426" y="1253331"/>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err="1"/>
              <a:t>CollegeState</a:t>
            </a:r>
            <a:r>
              <a:rPr lang="en-US" sz="1800" b="1" dirty="0"/>
              <a:t>%, </a:t>
            </a:r>
            <a:r>
              <a:rPr lang="en-US" sz="1800" b="1" dirty="0" err="1"/>
              <a:t>GraduationYear</a:t>
            </a:r>
            <a:r>
              <a:rPr lang="en-US" sz="1800" b="1" dirty="0"/>
              <a:t>%</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97790" indent="0">
              <a:lnSpc>
                <a:spcPct val="100000"/>
              </a:lnSpc>
              <a:buSzPct val="100000"/>
              <a:buNone/>
            </a:pPr>
            <a:endParaRPr lang="en-US" sz="1800" b="1" dirty="0"/>
          </a:p>
          <a:p>
            <a:pPr marL="97790" indent="0">
              <a:lnSpc>
                <a:spcPct val="100000"/>
              </a:lnSpc>
              <a:buSzPct val="100000"/>
              <a:buNone/>
            </a:pPr>
            <a:endParaRPr lang="en-US" sz="1800" b="1" dirty="0"/>
          </a:p>
        </p:txBody>
      </p:sp>
      <p:sp>
        <p:nvSpPr>
          <p:cNvPr id="2" name="AutoShape 2">
            <a:extLst>
              <a:ext uri="{FF2B5EF4-FFF2-40B4-BE49-F238E27FC236}">
                <a16:creationId xmlns:a16="http://schemas.microsoft.com/office/drawing/2014/main" id="{0F4C6D6E-BE5E-008F-3FE7-A29399C2CB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a:extLst>
              <a:ext uri="{FF2B5EF4-FFF2-40B4-BE49-F238E27FC236}">
                <a16:creationId xmlns:a16="http://schemas.microsoft.com/office/drawing/2014/main" id="{E2970320-ACD6-5657-2182-E793F6E8CDE7}"/>
              </a:ext>
            </a:extLst>
          </p:cNvPr>
          <p:cNvPicPr>
            <a:picLocks noChangeAspect="1"/>
          </p:cNvPicPr>
          <p:nvPr/>
        </p:nvPicPr>
        <p:blipFill>
          <a:blip r:embed="rId3"/>
          <a:stretch>
            <a:fillRect/>
          </a:stretch>
        </p:blipFill>
        <p:spPr>
          <a:xfrm>
            <a:off x="65368" y="1854390"/>
            <a:ext cx="6183032" cy="4680555"/>
          </a:xfrm>
          <a:prstGeom prst="rect">
            <a:avLst/>
          </a:prstGeom>
        </p:spPr>
      </p:pic>
      <p:pic>
        <p:nvPicPr>
          <p:cNvPr id="7" name="Picture 6">
            <a:extLst>
              <a:ext uri="{FF2B5EF4-FFF2-40B4-BE49-F238E27FC236}">
                <a16:creationId xmlns:a16="http://schemas.microsoft.com/office/drawing/2014/main" id="{E1E6E48C-F576-CB93-5542-85DA3E1B4B6E}"/>
              </a:ext>
            </a:extLst>
          </p:cNvPr>
          <p:cNvPicPr>
            <a:picLocks noChangeAspect="1"/>
          </p:cNvPicPr>
          <p:nvPr/>
        </p:nvPicPr>
        <p:blipFill>
          <a:blip r:embed="rId4"/>
          <a:stretch>
            <a:fillRect/>
          </a:stretch>
        </p:blipFill>
        <p:spPr>
          <a:xfrm>
            <a:off x="6706320" y="1922460"/>
            <a:ext cx="4228706" cy="4351339"/>
          </a:xfrm>
          <a:prstGeom prst="rect">
            <a:avLst/>
          </a:prstGeom>
        </p:spPr>
      </p:pic>
    </p:spTree>
    <p:extLst>
      <p:ext uri="{BB962C8B-B14F-4D97-AF65-F5344CB8AC3E}">
        <p14:creationId xmlns:p14="http://schemas.microsoft.com/office/powerpoint/2010/main" val="3140910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532D46A8-5CC8-C3E4-DBDC-0A795E40F77D}"/>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02B3B432-EC22-B39D-BBAE-30253510541A}"/>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Bivariate Analysis</a:t>
            </a:r>
            <a:endParaRPr b="1" dirty="0">
              <a:solidFill>
                <a:srgbClr val="FF0000"/>
              </a:solidFill>
            </a:endParaRPr>
          </a:p>
        </p:txBody>
      </p:sp>
      <p:sp>
        <p:nvSpPr>
          <p:cNvPr id="111" name="Google Shape;111;p4">
            <a:extLst>
              <a:ext uri="{FF2B5EF4-FFF2-40B4-BE49-F238E27FC236}">
                <a16:creationId xmlns:a16="http://schemas.microsoft.com/office/drawing/2014/main" id="{867412B5-4614-590D-0EAA-2CD246C08E7A}"/>
              </a:ext>
            </a:extLst>
          </p:cNvPr>
          <p:cNvSpPr txBox="1">
            <a:spLocks noGrp="1"/>
          </p:cNvSpPr>
          <p:nvPr>
            <p:ph type="body" idx="1"/>
          </p:nvPr>
        </p:nvSpPr>
        <p:spPr>
          <a:xfrm>
            <a:off x="604981" y="1556882"/>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In which cities most highest packages greater than 10 are offered?</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r>
              <a:rPr lang="en-US" sz="1800" dirty="0"/>
              <a:t>30.3% of Compensations &gt;10 Lakhs are from Bangalore based companies.</a:t>
            </a:r>
          </a:p>
        </p:txBody>
      </p:sp>
      <p:sp>
        <p:nvSpPr>
          <p:cNvPr id="3" name="Rectangle 2">
            <a:extLst>
              <a:ext uri="{FF2B5EF4-FFF2-40B4-BE49-F238E27FC236}">
                <a16:creationId xmlns:a16="http://schemas.microsoft.com/office/drawing/2014/main" id="{C3B04A25-126A-4F67-4A1A-993697A98C50}"/>
              </a:ext>
            </a:extLst>
          </p:cNvPr>
          <p:cNvSpPr/>
          <p:nvPr/>
        </p:nvSpPr>
        <p:spPr>
          <a:xfrm>
            <a:off x="7388439" y="1343818"/>
            <a:ext cx="4701961" cy="4036291"/>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422236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D3A31042-036F-C826-5F58-F0D32CBDD916}"/>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6661DBEB-A415-FCED-D21C-B490F3D14793}"/>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Bivariate Analysis</a:t>
            </a:r>
            <a:endParaRPr b="1" dirty="0">
              <a:solidFill>
                <a:srgbClr val="FF0000"/>
              </a:solidFill>
            </a:endParaRPr>
          </a:p>
        </p:txBody>
      </p:sp>
      <p:sp>
        <p:nvSpPr>
          <p:cNvPr id="111" name="Google Shape;111;p4">
            <a:extLst>
              <a:ext uri="{FF2B5EF4-FFF2-40B4-BE49-F238E27FC236}">
                <a16:creationId xmlns:a16="http://schemas.microsoft.com/office/drawing/2014/main" id="{CC5CBD1D-E354-7F62-53F1-1D6294206492}"/>
              </a:ext>
            </a:extLst>
          </p:cNvPr>
          <p:cNvSpPr txBox="1">
            <a:spLocks noGrp="1"/>
          </p:cNvSpPr>
          <p:nvPr>
            <p:ph type="body" idx="1"/>
          </p:nvPr>
        </p:nvSpPr>
        <p:spPr>
          <a:xfrm>
            <a:off x="604981" y="1556882"/>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Is there a concrete correlation between Salary offered to a candidate and their academic scores?</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r>
              <a:rPr lang="en-US" sz="1800" dirty="0"/>
              <a:t>There is no significant relationship between salary and other scores</a:t>
            </a:r>
          </a:p>
        </p:txBody>
      </p:sp>
      <p:sp>
        <p:nvSpPr>
          <p:cNvPr id="3" name="Rectangle 2">
            <a:extLst>
              <a:ext uri="{FF2B5EF4-FFF2-40B4-BE49-F238E27FC236}">
                <a16:creationId xmlns:a16="http://schemas.microsoft.com/office/drawing/2014/main" id="{11191DE9-33A0-978C-FC29-065681A94DE8}"/>
              </a:ext>
            </a:extLst>
          </p:cNvPr>
          <p:cNvSpPr/>
          <p:nvPr/>
        </p:nvSpPr>
        <p:spPr>
          <a:xfrm>
            <a:off x="604981" y="2084994"/>
            <a:ext cx="10238510" cy="3530716"/>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935100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895F7797-3515-BC56-01C2-A355DDE63FD4}"/>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B52EB3AB-1096-B534-E590-2A0902C05B4D}"/>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Bivariate Analysis</a:t>
            </a:r>
            <a:endParaRPr b="1" dirty="0">
              <a:solidFill>
                <a:srgbClr val="FF0000"/>
              </a:solidFill>
            </a:endParaRPr>
          </a:p>
        </p:txBody>
      </p:sp>
      <p:sp>
        <p:nvSpPr>
          <p:cNvPr id="111" name="Google Shape;111;p4">
            <a:extLst>
              <a:ext uri="{FF2B5EF4-FFF2-40B4-BE49-F238E27FC236}">
                <a16:creationId xmlns:a16="http://schemas.microsoft.com/office/drawing/2014/main" id="{B26CCECD-A4AB-4098-75B4-3C9D41F48F0E}"/>
              </a:ext>
            </a:extLst>
          </p:cNvPr>
          <p:cNvSpPr txBox="1">
            <a:spLocks noGrp="1"/>
          </p:cNvSpPr>
          <p:nvPr>
            <p:ph type="body" idx="1"/>
          </p:nvPr>
        </p:nvSpPr>
        <p:spPr>
          <a:xfrm>
            <a:off x="466436" y="1085827"/>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Is there a concrete correlation between Salary of the candidates and the type of educational institutes they attended?</a:t>
            </a:r>
          </a:p>
          <a:p>
            <a:pPr marL="383540" indent="-285750">
              <a:lnSpc>
                <a:spcPct val="100000"/>
              </a:lnSpc>
              <a:buSzPct val="100000"/>
            </a:pPr>
            <a:endParaRPr lang="en-US" sz="1800" dirty="0"/>
          </a:p>
          <a:p>
            <a:pPr marL="383540" indent="-285750">
              <a:lnSpc>
                <a:spcPct val="100000"/>
              </a:lnSpc>
              <a:buSzPct val="100000"/>
            </a:pPr>
            <a:r>
              <a:rPr lang="en-US" sz="1800" dirty="0"/>
              <a:t>Candidates who studied in CBSE board </a:t>
            </a:r>
          </a:p>
          <a:p>
            <a:pPr marL="97790" indent="0">
              <a:lnSpc>
                <a:spcPct val="100000"/>
              </a:lnSpc>
              <a:buSzPct val="100000"/>
              <a:buNone/>
            </a:pPr>
            <a:r>
              <a:rPr lang="en-US" sz="1800" dirty="0"/>
              <a:t>and also in Tier 1 college tend to </a:t>
            </a:r>
          </a:p>
          <a:p>
            <a:pPr marL="97790" indent="0">
              <a:lnSpc>
                <a:spcPct val="100000"/>
              </a:lnSpc>
              <a:buSzPct val="100000"/>
              <a:buNone/>
            </a:pPr>
            <a:r>
              <a:rPr lang="en-US" sz="1800" dirty="0"/>
              <a:t>get a better median salary</a:t>
            </a:r>
          </a:p>
        </p:txBody>
      </p:sp>
      <p:sp>
        <p:nvSpPr>
          <p:cNvPr id="3" name="Rectangle 2">
            <a:extLst>
              <a:ext uri="{FF2B5EF4-FFF2-40B4-BE49-F238E27FC236}">
                <a16:creationId xmlns:a16="http://schemas.microsoft.com/office/drawing/2014/main" id="{C09EDE34-B572-F5DB-D534-BEB1AFB5029E}"/>
              </a:ext>
            </a:extLst>
          </p:cNvPr>
          <p:cNvSpPr/>
          <p:nvPr/>
        </p:nvSpPr>
        <p:spPr>
          <a:xfrm>
            <a:off x="4581236" y="1671782"/>
            <a:ext cx="7402292" cy="4511682"/>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378481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txBox="1"/>
          <p:nvPr/>
        </p:nvSpPr>
        <p:spPr>
          <a:xfrm>
            <a:off x="837564" y="1307485"/>
            <a:ext cx="10761461" cy="313928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800" b="1" dirty="0">
                <a:solidFill>
                  <a:schemeClr val="dk1"/>
                </a:solidFill>
                <a:latin typeface="Calibri"/>
                <a:ea typeface="Calibri"/>
                <a:cs typeface="Calibri"/>
                <a:sym typeface="Calibri"/>
              </a:rPr>
              <a:t>I am a fervent data science enthusiast, captivated by the intricacies of data analysis and machine learning. As an intern at </a:t>
            </a:r>
            <a:r>
              <a:rPr lang="en-US" sz="1800" b="1" dirty="0" err="1">
                <a:solidFill>
                  <a:schemeClr val="dk1"/>
                </a:solidFill>
                <a:latin typeface="Calibri"/>
                <a:ea typeface="Calibri"/>
                <a:cs typeface="Calibri"/>
                <a:sym typeface="Calibri"/>
              </a:rPr>
              <a:t>Innomatics</a:t>
            </a:r>
            <a:r>
              <a:rPr lang="en-US" sz="1800" b="1" dirty="0">
                <a:solidFill>
                  <a:schemeClr val="dk1"/>
                </a:solidFill>
                <a:latin typeface="Calibri"/>
                <a:ea typeface="Calibri"/>
                <a:cs typeface="Calibri"/>
                <a:sym typeface="Calibri"/>
              </a:rPr>
              <a:t> Research Labs, I immerse myself in real-world data challenges, driven by an insatiable curiosity to unravel the mysteries concealed within datasets. My journey is propelled by a dedication to honing my skills in problem-solving and analytical thinking, continuously expanding my expertise from fundamental algorithms to advanced machine learning techniques.</a:t>
            </a:r>
          </a:p>
          <a:p>
            <a:pPr marR="0" lvl="0" algn="l" rtl="0">
              <a:spcBef>
                <a:spcPts val="0"/>
              </a:spcBef>
              <a:spcAft>
                <a:spcPts val="0"/>
              </a:spcAft>
              <a:buClr>
                <a:schemeClr val="dk1"/>
              </a:buClr>
              <a:buSzPts val="1800"/>
            </a:pPr>
            <a:endParaRPr lang="en-US" sz="1800" b="1" dirty="0">
              <a:solidFill>
                <a:schemeClr val="dk1"/>
              </a:solidFill>
              <a:latin typeface="Calibri"/>
              <a:ea typeface="Calibri"/>
              <a:cs typeface="Calibri"/>
              <a:sym typeface="Calibri"/>
            </a:endParaRPr>
          </a:p>
          <a:p>
            <a:pPr marR="0" lvl="0" algn="l" rtl="0">
              <a:spcBef>
                <a:spcPts val="0"/>
              </a:spcBef>
              <a:spcAft>
                <a:spcPts val="0"/>
              </a:spcAft>
              <a:buClr>
                <a:schemeClr val="dk1"/>
              </a:buClr>
              <a:buSzPts val="1800"/>
            </a:pPr>
            <a:r>
              <a:rPr lang="en-US" sz="1800" b="1" dirty="0">
                <a:solidFill>
                  <a:schemeClr val="dk1"/>
                </a:solidFill>
                <a:latin typeface="Calibri"/>
                <a:ea typeface="Calibri"/>
                <a:cs typeface="Calibri"/>
                <a:sym typeface="Calibri"/>
              </a:rPr>
              <a:t>Within the dynamic environment of </a:t>
            </a:r>
            <a:r>
              <a:rPr lang="en-US" sz="1800" b="1" dirty="0" err="1">
                <a:solidFill>
                  <a:schemeClr val="dk1"/>
                </a:solidFill>
                <a:latin typeface="Calibri"/>
                <a:ea typeface="Calibri"/>
                <a:cs typeface="Calibri"/>
                <a:sym typeface="Calibri"/>
              </a:rPr>
              <a:t>Innomatics</a:t>
            </a:r>
            <a:r>
              <a:rPr lang="en-US" sz="1800" b="1" dirty="0">
                <a:solidFill>
                  <a:schemeClr val="dk1"/>
                </a:solidFill>
                <a:latin typeface="Calibri"/>
                <a:ea typeface="Calibri"/>
                <a:cs typeface="Calibri"/>
                <a:sym typeface="Calibri"/>
              </a:rPr>
              <a:t> Research Labs, I am fortunate to collaborate with like-minded professionals who share my passion for data science. Engaging in collaborative projects, I contribute my analytical prowess to tackle diverse challenges, steadily building a robust skill set in data preprocessing, statistical analysis, and predictive modeling. Each project enriches my understanding and propels me towards a fulfilling career in this ever-evolving field, fueling my quest for knowledge and growth.</a:t>
            </a:r>
          </a:p>
        </p:txBody>
      </p:sp>
      <p:sp>
        <p:nvSpPr>
          <p:cNvPr id="105" name="Google Shape;105;p3"/>
          <p:cNvSpPr txBox="1"/>
          <p:nvPr/>
        </p:nvSpPr>
        <p:spPr>
          <a:xfrm>
            <a:off x="427656" y="416554"/>
            <a:ext cx="6099463" cy="49590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FF0000"/>
              </a:buClr>
              <a:buSzPts val="3200"/>
              <a:buFont typeface="Lato Black"/>
              <a:buNone/>
            </a:pPr>
            <a:r>
              <a:rPr lang="en-IN" sz="3200" b="0" i="0" u="none" strike="noStrike" cap="none">
                <a:solidFill>
                  <a:srgbClr val="FF0000"/>
                </a:solidFill>
                <a:latin typeface="Lato Black"/>
                <a:ea typeface="Lato Black"/>
                <a:cs typeface="Lato Black"/>
                <a:sym typeface="Lato Black"/>
              </a:rPr>
              <a:t>About me</a:t>
            </a:r>
            <a:endParaRPr sz="1800" b="0" i="0" u="none" strike="noStrike" cap="none">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30106B4C-5F4B-19F2-E4F1-1D946C95B2D8}"/>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D194BE0D-BF0D-FB41-DFEE-F37C4A8E308A}"/>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Bivariate Analysis</a:t>
            </a:r>
            <a:endParaRPr b="1" dirty="0">
              <a:solidFill>
                <a:srgbClr val="FF0000"/>
              </a:solidFill>
            </a:endParaRPr>
          </a:p>
        </p:txBody>
      </p:sp>
      <p:sp>
        <p:nvSpPr>
          <p:cNvPr id="111" name="Google Shape;111;p4">
            <a:extLst>
              <a:ext uri="{FF2B5EF4-FFF2-40B4-BE49-F238E27FC236}">
                <a16:creationId xmlns:a16="http://schemas.microsoft.com/office/drawing/2014/main" id="{C1B760D9-406F-6963-6329-04ECEFF93D3E}"/>
              </a:ext>
            </a:extLst>
          </p:cNvPr>
          <p:cNvSpPr txBox="1">
            <a:spLocks noGrp="1"/>
          </p:cNvSpPr>
          <p:nvPr>
            <p:ph type="body" idx="1"/>
          </p:nvPr>
        </p:nvSpPr>
        <p:spPr>
          <a:xfrm>
            <a:off x="604981" y="1556882"/>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Is there any relation between Degree of Candidates and their Salaries?</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r>
              <a:rPr lang="en-US" sz="1800" dirty="0"/>
              <a:t>The density of outliers is more in </a:t>
            </a:r>
            <a:r>
              <a:rPr lang="en-US" sz="1800" dirty="0" err="1"/>
              <a:t>B.Tech</a:t>
            </a:r>
            <a:r>
              <a:rPr lang="en-US" sz="1800" dirty="0"/>
              <a:t>/BE degree than </a:t>
            </a:r>
            <a:r>
              <a:rPr lang="en-US" sz="1800" dirty="0" err="1"/>
              <a:t>M.Tech</a:t>
            </a:r>
            <a:r>
              <a:rPr lang="en-US" sz="1800" dirty="0"/>
              <a:t>/ME. Hence, higher packages are more likely be secured by studying B.Tech.</a:t>
            </a:r>
          </a:p>
          <a:p>
            <a:pPr marL="383540" indent="-285750">
              <a:lnSpc>
                <a:spcPct val="100000"/>
              </a:lnSpc>
              <a:buSzPct val="100000"/>
            </a:pPr>
            <a:r>
              <a:rPr lang="en-US" sz="1800" dirty="0"/>
              <a:t>But when outliers are removed, </a:t>
            </a:r>
            <a:r>
              <a:rPr lang="en-US" sz="1800" dirty="0" err="1"/>
              <a:t>M.Tech</a:t>
            </a:r>
            <a:r>
              <a:rPr lang="en-US" sz="1800" dirty="0"/>
              <a:t> offers better median package than even MCA.</a:t>
            </a:r>
          </a:p>
        </p:txBody>
      </p:sp>
      <p:sp>
        <p:nvSpPr>
          <p:cNvPr id="3" name="Rectangle 2">
            <a:extLst>
              <a:ext uri="{FF2B5EF4-FFF2-40B4-BE49-F238E27FC236}">
                <a16:creationId xmlns:a16="http://schemas.microsoft.com/office/drawing/2014/main" id="{42649849-4378-0CED-67DE-165849DFB79C}"/>
              </a:ext>
            </a:extLst>
          </p:cNvPr>
          <p:cNvSpPr/>
          <p:nvPr/>
        </p:nvSpPr>
        <p:spPr>
          <a:xfrm>
            <a:off x="976745" y="2148904"/>
            <a:ext cx="10238510" cy="3530716"/>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426207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C23B235E-3F44-AEE3-2239-8C7156D6F31A}"/>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D831363F-82B0-E249-6E6C-BF79AE4FF6BA}"/>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Bivariate Analysis</a:t>
            </a:r>
            <a:endParaRPr b="1" dirty="0">
              <a:solidFill>
                <a:srgbClr val="FF0000"/>
              </a:solidFill>
            </a:endParaRPr>
          </a:p>
        </p:txBody>
      </p:sp>
      <p:sp>
        <p:nvSpPr>
          <p:cNvPr id="111" name="Google Shape;111;p4">
            <a:extLst>
              <a:ext uri="{FF2B5EF4-FFF2-40B4-BE49-F238E27FC236}">
                <a16:creationId xmlns:a16="http://schemas.microsoft.com/office/drawing/2014/main" id="{7E8FA264-E67C-6CD6-0B98-560F50EDFA9C}"/>
              </a:ext>
            </a:extLst>
          </p:cNvPr>
          <p:cNvSpPr txBox="1">
            <a:spLocks noGrp="1"/>
          </p:cNvSpPr>
          <p:nvPr>
            <p:ph type="body" idx="1"/>
          </p:nvPr>
        </p:nvSpPr>
        <p:spPr>
          <a:xfrm>
            <a:off x="604981" y="1556882"/>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Specialization vs Median Salary</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r>
              <a:rPr lang="en-US" sz="1800" dirty="0"/>
              <a:t>Polymer Technology specialization is offering maximum Median salary..</a:t>
            </a:r>
          </a:p>
        </p:txBody>
      </p:sp>
      <p:sp>
        <p:nvSpPr>
          <p:cNvPr id="3" name="Rectangle 2">
            <a:extLst>
              <a:ext uri="{FF2B5EF4-FFF2-40B4-BE49-F238E27FC236}">
                <a16:creationId xmlns:a16="http://schemas.microsoft.com/office/drawing/2014/main" id="{2097B65C-91D7-0DB3-378F-5B3E4111FFE3}"/>
              </a:ext>
            </a:extLst>
          </p:cNvPr>
          <p:cNvSpPr/>
          <p:nvPr/>
        </p:nvSpPr>
        <p:spPr>
          <a:xfrm>
            <a:off x="976745" y="2148904"/>
            <a:ext cx="10238510" cy="3530716"/>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281050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FA88CF3A-591A-2B6D-0236-E5285BC05D34}"/>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D95BCC8B-F791-F77E-E538-D66BDFE5F8D4}"/>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Bivariate Analysis</a:t>
            </a:r>
            <a:endParaRPr b="1" dirty="0">
              <a:solidFill>
                <a:srgbClr val="FF0000"/>
              </a:solidFill>
            </a:endParaRPr>
          </a:p>
        </p:txBody>
      </p:sp>
      <p:sp>
        <p:nvSpPr>
          <p:cNvPr id="111" name="Google Shape;111;p4">
            <a:extLst>
              <a:ext uri="{FF2B5EF4-FFF2-40B4-BE49-F238E27FC236}">
                <a16:creationId xmlns:a16="http://schemas.microsoft.com/office/drawing/2014/main" id="{606B292A-362F-F2D2-0E82-EC482E77C4FE}"/>
              </a:ext>
            </a:extLst>
          </p:cNvPr>
          <p:cNvSpPr txBox="1">
            <a:spLocks noGrp="1"/>
          </p:cNvSpPr>
          <p:nvPr>
            <p:ph type="body" idx="1"/>
          </p:nvPr>
        </p:nvSpPr>
        <p:spPr>
          <a:xfrm>
            <a:off x="604981" y="1556882"/>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Specialization vs Minimum Salary</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r>
              <a:rPr lang="en-US" sz="1800" dirty="0"/>
              <a:t>Min Salary is offered by Information Technology Specialization</a:t>
            </a:r>
          </a:p>
        </p:txBody>
      </p:sp>
      <p:sp>
        <p:nvSpPr>
          <p:cNvPr id="3" name="Rectangle 2">
            <a:extLst>
              <a:ext uri="{FF2B5EF4-FFF2-40B4-BE49-F238E27FC236}">
                <a16:creationId xmlns:a16="http://schemas.microsoft.com/office/drawing/2014/main" id="{466C81D3-E58F-DFBB-C2E2-B303B0A304CE}"/>
              </a:ext>
            </a:extLst>
          </p:cNvPr>
          <p:cNvSpPr/>
          <p:nvPr/>
        </p:nvSpPr>
        <p:spPr>
          <a:xfrm>
            <a:off x="976745" y="2148904"/>
            <a:ext cx="10238510" cy="3530716"/>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998779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C8660043-42D5-9AD8-ADC0-F76E45C366CC}"/>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5AD02C73-35B6-4B05-6CCC-30052B672245}"/>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Bivariate Analysis</a:t>
            </a:r>
            <a:endParaRPr b="1" dirty="0">
              <a:solidFill>
                <a:srgbClr val="FF0000"/>
              </a:solidFill>
            </a:endParaRPr>
          </a:p>
        </p:txBody>
      </p:sp>
      <p:sp>
        <p:nvSpPr>
          <p:cNvPr id="111" name="Google Shape;111;p4">
            <a:extLst>
              <a:ext uri="{FF2B5EF4-FFF2-40B4-BE49-F238E27FC236}">
                <a16:creationId xmlns:a16="http://schemas.microsoft.com/office/drawing/2014/main" id="{E6282DB8-05E1-C5EB-DEF1-974531AE365A}"/>
              </a:ext>
            </a:extLst>
          </p:cNvPr>
          <p:cNvSpPr txBox="1">
            <a:spLocks noGrp="1"/>
          </p:cNvSpPr>
          <p:nvPr>
            <p:ph type="body" idx="1"/>
          </p:nvPr>
        </p:nvSpPr>
        <p:spPr>
          <a:xfrm>
            <a:off x="699655" y="1630773"/>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Is there a strong relation between Aptitude Scores and Salary?</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r>
              <a:rPr lang="en-US" sz="1800" dirty="0"/>
              <a:t>Overall, </a:t>
            </a:r>
            <a:r>
              <a:rPr lang="en-US" sz="1800" dirty="0" err="1"/>
              <a:t>ther</a:t>
            </a:r>
            <a:r>
              <a:rPr lang="en-US" sz="1800" dirty="0"/>
              <a:t> is not much correlation between Aptitude scores and Salary. </a:t>
            </a:r>
          </a:p>
          <a:p>
            <a:pPr marL="383540" indent="-285750">
              <a:lnSpc>
                <a:spcPct val="100000"/>
              </a:lnSpc>
              <a:buSzPct val="100000"/>
            </a:pPr>
            <a:r>
              <a:rPr lang="en-US" sz="1800" dirty="0"/>
              <a:t>But among them, Quantitative Reasoning has strong correlation with Salary.</a:t>
            </a:r>
          </a:p>
        </p:txBody>
      </p:sp>
      <p:sp>
        <p:nvSpPr>
          <p:cNvPr id="3" name="Rectangle 2">
            <a:extLst>
              <a:ext uri="{FF2B5EF4-FFF2-40B4-BE49-F238E27FC236}">
                <a16:creationId xmlns:a16="http://schemas.microsoft.com/office/drawing/2014/main" id="{CA6147FF-CCB4-DA29-CC75-052CD99151C8}"/>
              </a:ext>
            </a:extLst>
          </p:cNvPr>
          <p:cNvSpPr/>
          <p:nvPr/>
        </p:nvSpPr>
        <p:spPr>
          <a:xfrm>
            <a:off x="976745" y="2148904"/>
            <a:ext cx="10238510" cy="3530716"/>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905496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00F97EAF-BF3B-1A0E-646B-70C6CE4119AB}"/>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2642C0FA-878D-FEC0-A644-300147B08830}"/>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Research Outcomes</a:t>
            </a:r>
            <a:endParaRPr b="1" dirty="0">
              <a:solidFill>
                <a:srgbClr val="FF0000"/>
              </a:solidFill>
            </a:endParaRPr>
          </a:p>
        </p:txBody>
      </p:sp>
      <p:sp>
        <p:nvSpPr>
          <p:cNvPr id="111" name="Google Shape;111;p4">
            <a:extLst>
              <a:ext uri="{FF2B5EF4-FFF2-40B4-BE49-F238E27FC236}">
                <a16:creationId xmlns:a16="http://schemas.microsoft.com/office/drawing/2014/main" id="{0EDBBBDA-FA94-20A8-757F-9D20377878FB}"/>
              </a:ext>
            </a:extLst>
          </p:cNvPr>
          <p:cNvSpPr txBox="1">
            <a:spLocks noGrp="1"/>
          </p:cNvSpPr>
          <p:nvPr>
            <p:ph type="body" idx="1"/>
          </p:nvPr>
        </p:nvSpPr>
        <p:spPr>
          <a:xfrm>
            <a:off x="588819" y="1095064"/>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Times of India article dated Jan 18, 2019 states that “After doing your Computer Science Engineering if you take up jobs as a Programming Analyst, Software Engineer, Hardware Engineer and Associate Engineer you can earn up to 2.5-3 lakhs as a fresh graduate.” Test this claim with the data given to you.</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r>
              <a:rPr lang="en-US" sz="1800" dirty="0"/>
              <a:t>For Programmer analyst and Software Engineer Specializations, the mean salary is not 2.75 Lakhs as mentioned in the news article</a:t>
            </a:r>
          </a:p>
          <a:p>
            <a:pPr marL="383540" indent="-285750">
              <a:lnSpc>
                <a:spcPct val="100000"/>
              </a:lnSpc>
              <a:buSzPct val="100000"/>
            </a:pPr>
            <a:r>
              <a:rPr lang="en-US" sz="1800" dirty="0"/>
              <a:t>For Hardware Engineer and Associate Engineer, there is not enough data to perform a accurate Hypothesis testing</a:t>
            </a:r>
          </a:p>
          <a:p>
            <a:pPr marL="383540" indent="-285750">
              <a:lnSpc>
                <a:spcPct val="100000"/>
              </a:lnSpc>
              <a:buSzPct val="100000"/>
            </a:pPr>
            <a:endParaRPr lang="en-US" sz="1800" dirty="0"/>
          </a:p>
          <a:p>
            <a:pPr marL="97790" indent="0">
              <a:lnSpc>
                <a:spcPct val="100000"/>
              </a:lnSpc>
              <a:buSzPct val="100000"/>
              <a:buNone/>
            </a:pPr>
            <a:endParaRPr lang="en-US" sz="1800" dirty="0"/>
          </a:p>
        </p:txBody>
      </p:sp>
      <p:sp>
        <p:nvSpPr>
          <p:cNvPr id="3" name="Rectangle 2">
            <a:extLst>
              <a:ext uri="{FF2B5EF4-FFF2-40B4-BE49-F238E27FC236}">
                <a16:creationId xmlns:a16="http://schemas.microsoft.com/office/drawing/2014/main" id="{2B4B5C7C-8830-C5BD-99B0-9FA673001954}"/>
              </a:ext>
            </a:extLst>
          </p:cNvPr>
          <p:cNvSpPr/>
          <p:nvPr/>
        </p:nvSpPr>
        <p:spPr>
          <a:xfrm>
            <a:off x="1887682" y="2228272"/>
            <a:ext cx="7875155" cy="2401455"/>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762374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1F578248-88AC-FED0-39FD-1E4D67494231}"/>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AB99652A-68D9-CD22-97AE-4811E276B902}"/>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Research Outcomes</a:t>
            </a:r>
            <a:endParaRPr b="1" dirty="0">
              <a:solidFill>
                <a:srgbClr val="FF0000"/>
              </a:solidFill>
            </a:endParaRPr>
          </a:p>
        </p:txBody>
      </p:sp>
      <p:sp>
        <p:nvSpPr>
          <p:cNvPr id="111" name="Google Shape;111;p4">
            <a:extLst>
              <a:ext uri="{FF2B5EF4-FFF2-40B4-BE49-F238E27FC236}">
                <a16:creationId xmlns:a16="http://schemas.microsoft.com/office/drawing/2014/main" id="{8AD38E42-7FFA-2593-D0C1-4C890DE987A1}"/>
              </a:ext>
            </a:extLst>
          </p:cNvPr>
          <p:cNvSpPr txBox="1">
            <a:spLocks noGrp="1"/>
          </p:cNvSpPr>
          <p:nvPr>
            <p:ph type="body" idx="1"/>
          </p:nvPr>
        </p:nvSpPr>
        <p:spPr>
          <a:xfrm>
            <a:off x="588819" y="1095064"/>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Is there a relationship between gender and specialization? (i.e. Does the preference of </a:t>
            </a:r>
            <a:r>
              <a:rPr lang="en-US" sz="1800" b="1" dirty="0" err="1"/>
              <a:t>Specialisation</a:t>
            </a:r>
            <a:r>
              <a:rPr lang="en-US" sz="1800" b="1" dirty="0"/>
              <a:t> depend on the Gender?)</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b="1"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endParaRPr lang="en-US" sz="1800" dirty="0"/>
          </a:p>
          <a:p>
            <a:pPr marL="383540" indent="-285750">
              <a:lnSpc>
                <a:spcPct val="100000"/>
              </a:lnSpc>
              <a:buSzPct val="100000"/>
            </a:pPr>
            <a:r>
              <a:rPr lang="en-US" sz="1800" dirty="0"/>
              <a:t>As p-</a:t>
            </a:r>
            <a:r>
              <a:rPr lang="en-US" sz="1800" dirty="0" err="1"/>
              <a:t>val</a:t>
            </a:r>
            <a:r>
              <a:rPr lang="en-US" sz="1800" dirty="0"/>
              <a:t> is less than 0.05. We reject null hypothesis, thus there exist significant relation ship between specialization and gender</a:t>
            </a:r>
          </a:p>
          <a:p>
            <a:pPr marL="97790" indent="0">
              <a:lnSpc>
                <a:spcPct val="100000"/>
              </a:lnSpc>
              <a:buSzPct val="100000"/>
              <a:buNone/>
            </a:pPr>
            <a:endParaRPr lang="en-US" sz="1800" dirty="0"/>
          </a:p>
        </p:txBody>
      </p:sp>
      <p:sp>
        <p:nvSpPr>
          <p:cNvPr id="3" name="Rectangle 2">
            <a:extLst>
              <a:ext uri="{FF2B5EF4-FFF2-40B4-BE49-F238E27FC236}">
                <a16:creationId xmlns:a16="http://schemas.microsoft.com/office/drawing/2014/main" id="{2F0A7393-96E2-E7AB-69F0-84D140DA4F0E}"/>
              </a:ext>
            </a:extLst>
          </p:cNvPr>
          <p:cNvSpPr/>
          <p:nvPr/>
        </p:nvSpPr>
        <p:spPr>
          <a:xfrm>
            <a:off x="1909041" y="1849581"/>
            <a:ext cx="7875155" cy="2401455"/>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165609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11E5963F-F78A-4BB1-C7C9-F8C9AA4251EB}"/>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563644F0-D471-C1C7-D4B9-138671C0FE9E}"/>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Conclusions</a:t>
            </a:r>
            <a:endParaRPr b="1" dirty="0">
              <a:solidFill>
                <a:srgbClr val="FF0000"/>
              </a:solidFill>
            </a:endParaRPr>
          </a:p>
        </p:txBody>
      </p:sp>
      <p:sp>
        <p:nvSpPr>
          <p:cNvPr id="111" name="Google Shape;111;p4">
            <a:extLst>
              <a:ext uri="{FF2B5EF4-FFF2-40B4-BE49-F238E27FC236}">
                <a16:creationId xmlns:a16="http://schemas.microsoft.com/office/drawing/2014/main" id="{C99F181D-5102-FE49-FED2-6A2709A15C21}"/>
              </a:ext>
            </a:extLst>
          </p:cNvPr>
          <p:cNvSpPr txBox="1">
            <a:spLocks noGrp="1"/>
          </p:cNvSpPr>
          <p:nvPr>
            <p:ph type="body" idx="1"/>
          </p:nvPr>
        </p:nvSpPr>
        <p:spPr>
          <a:xfrm>
            <a:off x="588819" y="1095064"/>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dirty="0"/>
              <a:t>Approximately 30.3% of salaries exceeding 10 LPA are offered by companies located in Bangalore.</a:t>
            </a:r>
          </a:p>
          <a:p>
            <a:pPr marL="383540" indent="-285750">
              <a:lnSpc>
                <a:spcPct val="100000"/>
              </a:lnSpc>
              <a:buSzPct val="100000"/>
            </a:pPr>
            <a:r>
              <a:rPr lang="en-US" sz="1800" dirty="0"/>
              <a:t>There is no significant correlation between academic scores in 10th, 12th, and college and the compensation obtained by candidates, even for those securing compensations exceeding 10 LPA.</a:t>
            </a:r>
          </a:p>
          <a:p>
            <a:pPr marL="383540" indent="-285750">
              <a:lnSpc>
                <a:spcPct val="100000"/>
              </a:lnSpc>
              <a:buSzPct val="100000"/>
            </a:pPr>
            <a:r>
              <a:rPr lang="en-US" sz="1800" dirty="0"/>
              <a:t>However, attending a CBSE school and a Tier 1 college increases the likelihood of securing a higher median salary compared to other candidates.</a:t>
            </a:r>
          </a:p>
          <a:p>
            <a:pPr marL="383540" indent="-285750">
              <a:lnSpc>
                <a:spcPct val="100000"/>
              </a:lnSpc>
              <a:buSzPct val="100000"/>
            </a:pPr>
            <a:r>
              <a:rPr lang="en-US" sz="1800" dirty="0"/>
              <a:t>The median salary for graduates and postgraduates is similar, but </a:t>
            </a:r>
            <a:r>
              <a:rPr lang="en-US" sz="1800" dirty="0" err="1"/>
              <a:t>B.Tech</a:t>
            </a:r>
            <a:r>
              <a:rPr lang="en-US" sz="1800" dirty="0"/>
              <a:t>/BE graduates show a higher density of outliers (candidates earning more than 10 LPA).</a:t>
            </a:r>
          </a:p>
          <a:p>
            <a:pPr marL="383540" indent="-285750">
              <a:lnSpc>
                <a:spcPct val="100000"/>
              </a:lnSpc>
              <a:buSzPct val="100000"/>
            </a:pPr>
            <a:r>
              <a:rPr lang="en-US" sz="1800" dirty="0"/>
              <a:t>Opting for specializations that are not oversaturated increases the likelihood of obtaining a higher median salary.</a:t>
            </a:r>
          </a:p>
          <a:p>
            <a:pPr marL="383540" indent="-285750">
              <a:lnSpc>
                <a:spcPct val="100000"/>
              </a:lnSpc>
              <a:buSzPct val="100000"/>
            </a:pPr>
            <a:r>
              <a:rPr lang="en-US" sz="1800" dirty="0"/>
              <a:t>There is no strong correlation between aptitude scores, personality scores, and salaries..</a:t>
            </a:r>
          </a:p>
        </p:txBody>
      </p:sp>
    </p:spTree>
    <p:extLst>
      <p:ext uri="{BB962C8B-B14F-4D97-AF65-F5344CB8AC3E}">
        <p14:creationId xmlns:p14="http://schemas.microsoft.com/office/powerpoint/2010/main" val="1189931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IN" sz="4400" b="0" i="0" u="none" strike="noStrike" cap="none">
                <a:solidFill>
                  <a:srgbClr val="C00000"/>
                </a:solidFill>
                <a:latin typeface="Libre Baskerville"/>
                <a:ea typeface="Libre Baskerville"/>
                <a:cs typeface="Libre Baskerville"/>
                <a:sym typeface="Libre Baskerville"/>
              </a:rPr>
              <a:t>THANK YOU</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Objectives  </a:t>
            </a:r>
            <a:endParaRPr b="1" dirty="0">
              <a:solidFill>
                <a:srgbClr val="FF0000"/>
              </a:solidFill>
            </a:endParaRPr>
          </a:p>
        </p:txBody>
      </p:sp>
      <p:sp>
        <p:nvSpPr>
          <p:cNvPr id="111" name="Google Shape;111;p4"/>
          <p:cNvSpPr txBox="1">
            <a:spLocks noGrp="1"/>
          </p:cNvSpPr>
          <p:nvPr>
            <p:ph type="body" idx="1"/>
          </p:nvPr>
        </p:nvSpPr>
        <p:spPr>
          <a:xfrm>
            <a:off x="649369" y="134381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130810" algn="l" rtl="0">
              <a:lnSpc>
                <a:spcPct val="100000"/>
              </a:lnSpc>
              <a:spcBef>
                <a:spcPts val="1000"/>
              </a:spcBef>
              <a:spcAft>
                <a:spcPts val="0"/>
              </a:spcAft>
              <a:buClr>
                <a:schemeClr val="dk1"/>
              </a:buClr>
              <a:buSzPct val="100000"/>
              <a:buNone/>
            </a:pPr>
            <a:r>
              <a:rPr lang="en-US" sz="1800" dirty="0"/>
              <a:t>The main goals of this project revolve around delving into the AMEO dataset to extract valuable insights, particularly focusing on understanding the correlations between various attributes and the target variable, Salary. The specific aims include:</a:t>
            </a:r>
          </a:p>
          <a:p>
            <a:pPr marL="228600" lvl="0" indent="-130810" algn="l" rtl="0">
              <a:lnSpc>
                <a:spcPct val="100000"/>
              </a:lnSpc>
              <a:spcBef>
                <a:spcPts val="1000"/>
              </a:spcBef>
              <a:spcAft>
                <a:spcPts val="0"/>
              </a:spcAft>
              <a:buClr>
                <a:schemeClr val="dk1"/>
              </a:buClr>
              <a:buSzPct val="100000"/>
              <a:buNone/>
            </a:pPr>
            <a:endParaRPr lang="en-US" sz="1800" dirty="0"/>
          </a:p>
          <a:p>
            <a:pPr marL="228600" lvl="0" indent="-130810" algn="l" rtl="0">
              <a:lnSpc>
                <a:spcPct val="100000"/>
              </a:lnSpc>
              <a:spcBef>
                <a:spcPts val="1000"/>
              </a:spcBef>
              <a:spcAft>
                <a:spcPts val="0"/>
              </a:spcAft>
              <a:buClr>
                <a:schemeClr val="dk1"/>
              </a:buClr>
              <a:buSzPct val="100000"/>
              <a:buNone/>
            </a:pPr>
            <a:r>
              <a:rPr lang="en-US" sz="1800" dirty="0"/>
              <a:t>1. Analyzing each relevant column of the dataset individually to unveil patterns, distributions, and inherent characteristics through univariate analysis. This step aims to gain a deeper understanding of the dataset attributes on an individual basis.</a:t>
            </a:r>
          </a:p>
          <a:p>
            <a:pPr marL="228600" lvl="0" indent="-130810" algn="l" rtl="0">
              <a:lnSpc>
                <a:spcPct val="100000"/>
              </a:lnSpc>
              <a:spcBef>
                <a:spcPts val="1000"/>
              </a:spcBef>
              <a:spcAft>
                <a:spcPts val="0"/>
              </a:spcAft>
              <a:buClr>
                <a:schemeClr val="dk1"/>
              </a:buClr>
              <a:buSzPct val="100000"/>
              <a:buNone/>
            </a:pPr>
            <a:endParaRPr lang="en-US" sz="1800" dirty="0"/>
          </a:p>
          <a:p>
            <a:pPr marL="228600" lvl="0" indent="-130810" algn="l" rtl="0">
              <a:lnSpc>
                <a:spcPct val="100000"/>
              </a:lnSpc>
              <a:spcBef>
                <a:spcPts val="1000"/>
              </a:spcBef>
              <a:spcAft>
                <a:spcPts val="0"/>
              </a:spcAft>
              <a:buClr>
                <a:schemeClr val="dk1"/>
              </a:buClr>
              <a:buSzPct val="100000"/>
              <a:buNone/>
            </a:pPr>
            <a:r>
              <a:rPr lang="en-US" sz="1800" dirty="0"/>
              <a:t>2. Conducting bivariate analysis to explore the relationships between different attributes. By examining pairs of attributes, the objective is to comprehend how they correlate with each other and their potential impact on the target variable, Salary.</a:t>
            </a:r>
          </a:p>
          <a:p>
            <a:pPr marL="228600" lvl="0" indent="-130810" algn="l" rtl="0">
              <a:lnSpc>
                <a:spcPct val="100000"/>
              </a:lnSpc>
              <a:spcBef>
                <a:spcPts val="1000"/>
              </a:spcBef>
              <a:spcAft>
                <a:spcPts val="0"/>
              </a:spcAft>
              <a:buClr>
                <a:schemeClr val="dk1"/>
              </a:buClr>
              <a:buSzPct val="100000"/>
              <a:buNone/>
            </a:pPr>
            <a:endParaRPr lang="en-US" sz="1800" dirty="0"/>
          </a:p>
          <a:p>
            <a:pPr marL="228600" lvl="0" indent="-130810" algn="l" rtl="0">
              <a:lnSpc>
                <a:spcPct val="100000"/>
              </a:lnSpc>
              <a:spcBef>
                <a:spcPts val="1000"/>
              </a:spcBef>
              <a:spcAft>
                <a:spcPts val="0"/>
              </a:spcAft>
              <a:buClr>
                <a:schemeClr val="dk1"/>
              </a:buClr>
              <a:buSzPct val="100000"/>
              <a:buNone/>
            </a:pPr>
            <a:r>
              <a:rPr lang="en-US" sz="1800" dirty="0"/>
              <a:t>3. Identifying the attributes that have a significant influence on better compensation (Salary). Through thorough analysis, the aim is to pinpoint the key attributes that play a vital role in determining variations in salary levels.</a:t>
            </a:r>
            <a:endParaRPr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16D7DD67-98B4-DA9B-BF76-3E8BAB269012}"/>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9D342DB9-C0EC-1CA7-5118-EA8404080936}"/>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Data Summary  </a:t>
            </a:r>
            <a:endParaRPr b="1" dirty="0">
              <a:solidFill>
                <a:srgbClr val="FF0000"/>
              </a:solidFill>
            </a:endParaRPr>
          </a:p>
        </p:txBody>
      </p:sp>
      <p:sp>
        <p:nvSpPr>
          <p:cNvPr id="111" name="Google Shape;111;p4">
            <a:extLst>
              <a:ext uri="{FF2B5EF4-FFF2-40B4-BE49-F238E27FC236}">
                <a16:creationId xmlns:a16="http://schemas.microsoft.com/office/drawing/2014/main" id="{DD392725-DD60-A0DF-6C3B-C4DAB5E71091}"/>
              </a:ext>
            </a:extLst>
          </p:cNvPr>
          <p:cNvSpPr txBox="1">
            <a:spLocks noGrp="1"/>
          </p:cNvSpPr>
          <p:nvPr>
            <p:ph type="body" idx="1"/>
          </p:nvPr>
        </p:nvSpPr>
        <p:spPr>
          <a:xfrm>
            <a:off x="649369" y="1343818"/>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228600" lvl="0" indent="-130810" algn="l" rtl="0">
              <a:lnSpc>
                <a:spcPct val="90000"/>
              </a:lnSpc>
              <a:spcBef>
                <a:spcPts val="1000"/>
              </a:spcBef>
              <a:spcAft>
                <a:spcPts val="0"/>
              </a:spcAft>
              <a:buClr>
                <a:schemeClr val="dk1"/>
              </a:buClr>
              <a:buSzPct val="100000"/>
              <a:buNone/>
            </a:pPr>
            <a:r>
              <a:rPr lang="en-US" sz="1800" dirty="0"/>
              <a:t>The AMEO dataset, which stands for Aspiring Minds' Employment Outcomes 2015, provides a comprehensive overview of the employment landscape for engineering graduates in India. With the nation producing a remarkable 1.5 million engineers annually, comprehending the factors influencing salary and job opportunities becomes crucial. This dataset aims to shed light on the complex interplay of factors impacting the employment outcomes of these graduates, encompassing academic performance, demographic variables, and prevailing market conditions.</a:t>
            </a:r>
          </a:p>
          <a:p>
            <a:pPr marL="228600" lvl="0" indent="-130810" algn="l" rtl="0">
              <a:lnSpc>
                <a:spcPct val="90000"/>
              </a:lnSpc>
              <a:spcBef>
                <a:spcPts val="1000"/>
              </a:spcBef>
              <a:spcAft>
                <a:spcPts val="0"/>
              </a:spcAft>
              <a:buClr>
                <a:schemeClr val="dk1"/>
              </a:buClr>
              <a:buSzPct val="100000"/>
              <a:buNone/>
            </a:pPr>
            <a:endParaRPr lang="en-US" sz="1800" dirty="0"/>
          </a:p>
          <a:p>
            <a:pPr marL="228600" lvl="0" indent="-130810" algn="l" rtl="0">
              <a:lnSpc>
                <a:spcPct val="90000"/>
              </a:lnSpc>
              <a:spcBef>
                <a:spcPts val="1000"/>
              </a:spcBef>
              <a:spcAft>
                <a:spcPts val="0"/>
              </a:spcAft>
              <a:buClr>
                <a:schemeClr val="dk1"/>
              </a:buClr>
              <a:buSzPct val="100000"/>
              <a:buNone/>
            </a:pPr>
            <a:r>
              <a:rPr lang="en-US" sz="1800" dirty="0"/>
              <a:t>Included in the dataset are:</a:t>
            </a:r>
          </a:p>
          <a:p>
            <a:pPr marL="228600" lvl="0" indent="-130810" algn="l" rtl="0">
              <a:lnSpc>
                <a:spcPct val="90000"/>
              </a:lnSpc>
              <a:spcBef>
                <a:spcPts val="1000"/>
              </a:spcBef>
              <a:spcAft>
                <a:spcPts val="0"/>
              </a:spcAft>
              <a:buClr>
                <a:schemeClr val="dk1"/>
              </a:buClr>
              <a:buSzPct val="100000"/>
              <a:buNone/>
            </a:pPr>
            <a:endParaRPr lang="en-US" sz="1800" dirty="0"/>
          </a:p>
          <a:p>
            <a:pPr marL="228600" lvl="0" indent="-130810" algn="l" rtl="0">
              <a:lnSpc>
                <a:spcPct val="90000"/>
              </a:lnSpc>
              <a:spcBef>
                <a:spcPts val="1000"/>
              </a:spcBef>
              <a:spcAft>
                <a:spcPts val="0"/>
              </a:spcAft>
              <a:buClr>
                <a:schemeClr val="dk1"/>
              </a:buClr>
              <a:buSzPct val="100000"/>
              <a:buNone/>
            </a:pPr>
            <a:r>
              <a:rPr lang="en-US" sz="1800" dirty="0"/>
              <a:t>1. Scores on Aspiring Minds’ AMCAT – a standardized test evaluating job skills, covering cognitive, domain, and personality assessments.</a:t>
            </a:r>
          </a:p>
          <a:p>
            <a:pPr marL="228600" lvl="0" indent="-130810" algn="l" rtl="0">
              <a:lnSpc>
                <a:spcPct val="90000"/>
              </a:lnSpc>
              <a:spcBef>
                <a:spcPts val="1000"/>
              </a:spcBef>
              <a:spcAft>
                <a:spcPts val="0"/>
              </a:spcAft>
              <a:buClr>
                <a:schemeClr val="dk1"/>
              </a:buClr>
              <a:buSzPct val="100000"/>
              <a:buNone/>
            </a:pPr>
            <a:r>
              <a:rPr lang="en-US" sz="1800" dirty="0"/>
              <a:t>2. Personal details such as gender, date of birth, etc.</a:t>
            </a:r>
          </a:p>
          <a:p>
            <a:pPr marL="228600" lvl="0" indent="-130810" algn="l" rtl="0">
              <a:lnSpc>
                <a:spcPct val="90000"/>
              </a:lnSpc>
              <a:spcBef>
                <a:spcPts val="1000"/>
              </a:spcBef>
              <a:spcAft>
                <a:spcPts val="0"/>
              </a:spcAft>
              <a:buClr>
                <a:schemeClr val="dk1"/>
              </a:buClr>
              <a:buSzPct val="100000"/>
              <a:buNone/>
            </a:pPr>
            <a:r>
              <a:rPr lang="en-US" sz="1800" dirty="0"/>
              <a:t>3. Pre-university information like high school grades and location.</a:t>
            </a:r>
          </a:p>
          <a:p>
            <a:pPr marL="228600" lvl="0" indent="-130810" algn="l" rtl="0">
              <a:lnSpc>
                <a:spcPct val="90000"/>
              </a:lnSpc>
              <a:spcBef>
                <a:spcPts val="1000"/>
              </a:spcBef>
              <a:spcAft>
                <a:spcPts val="0"/>
              </a:spcAft>
              <a:buClr>
                <a:schemeClr val="dk1"/>
              </a:buClr>
              <a:buSzPct val="100000"/>
              <a:buNone/>
            </a:pPr>
            <a:r>
              <a:rPr lang="en-US" sz="1800" dirty="0"/>
              <a:t>4. University-related data including GPA, college major, and a proxy for college reputation.</a:t>
            </a:r>
          </a:p>
          <a:p>
            <a:pPr marL="228600" lvl="0" indent="-130810" algn="l" rtl="0">
              <a:lnSpc>
                <a:spcPct val="90000"/>
              </a:lnSpc>
              <a:spcBef>
                <a:spcPts val="1000"/>
              </a:spcBef>
              <a:spcAft>
                <a:spcPts val="0"/>
              </a:spcAft>
              <a:buClr>
                <a:schemeClr val="dk1"/>
              </a:buClr>
              <a:buSzPct val="100000"/>
              <a:buNone/>
            </a:pPr>
            <a:r>
              <a:rPr lang="en-US" sz="1800" dirty="0"/>
              <a:t>5. Demographic details such as the location of the college and candidates’ permanent location.</a:t>
            </a:r>
            <a:endParaRPr sz="1800" dirty="0"/>
          </a:p>
        </p:txBody>
      </p:sp>
    </p:spTree>
    <p:extLst>
      <p:ext uri="{BB962C8B-B14F-4D97-AF65-F5344CB8AC3E}">
        <p14:creationId xmlns:p14="http://schemas.microsoft.com/office/powerpoint/2010/main" val="1907245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BCA8F052-81F8-8D15-3DA0-AB547BA7FE80}"/>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2AD49C7C-EA4A-3087-CC7F-8750DFE568F2}"/>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Data Cleaning and Preprocessing</a:t>
            </a:r>
            <a:endParaRPr b="1" dirty="0">
              <a:solidFill>
                <a:srgbClr val="FF0000"/>
              </a:solidFill>
            </a:endParaRPr>
          </a:p>
        </p:txBody>
      </p:sp>
      <p:sp>
        <p:nvSpPr>
          <p:cNvPr id="111" name="Google Shape;111;p4">
            <a:extLst>
              <a:ext uri="{FF2B5EF4-FFF2-40B4-BE49-F238E27FC236}">
                <a16:creationId xmlns:a16="http://schemas.microsoft.com/office/drawing/2014/main" id="{087831E8-AB99-7313-456F-9D9D3C436DEC}"/>
              </a:ext>
            </a:extLst>
          </p:cNvPr>
          <p:cNvSpPr txBox="1">
            <a:spLocks noGrp="1"/>
          </p:cNvSpPr>
          <p:nvPr>
            <p:ph type="body" idx="1"/>
          </p:nvPr>
        </p:nvSpPr>
        <p:spPr>
          <a:xfrm>
            <a:off x="538479" y="1182809"/>
            <a:ext cx="10515600" cy="4351338"/>
          </a:xfrm>
          <a:prstGeom prst="rect">
            <a:avLst/>
          </a:prstGeom>
          <a:noFill/>
          <a:ln>
            <a:noFill/>
          </a:ln>
        </p:spPr>
        <p:txBody>
          <a:bodyPr spcFirstLastPara="1" wrap="square" lIns="91425" tIns="45700" rIns="91425" bIns="45700" anchor="t" anchorCtr="0">
            <a:noAutofit/>
          </a:bodyPr>
          <a:lstStyle/>
          <a:p>
            <a:pPr marL="97790" indent="0">
              <a:buSzPct val="100000"/>
              <a:buNone/>
            </a:pPr>
            <a:r>
              <a:rPr lang="en-US" sz="1800" b="1" dirty="0"/>
              <a:t>Duplicates and Missing Values:</a:t>
            </a:r>
          </a:p>
          <a:p>
            <a:pPr marL="97790" indent="0">
              <a:buSzPct val="100000"/>
              <a:buNone/>
            </a:pPr>
            <a:r>
              <a:rPr lang="en-US" sz="1800" dirty="0"/>
              <a:t>The dataset has been meticulously checked to ensure there are no duplicates or missing values present, ensuring data integrity and accuracy for subsequent analysis.</a:t>
            </a:r>
          </a:p>
          <a:p>
            <a:pPr marL="383540" indent="-285750">
              <a:buSzPct val="100000"/>
            </a:pPr>
            <a:endParaRPr lang="en-US" sz="1800" dirty="0"/>
          </a:p>
          <a:p>
            <a:pPr marL="97790" indent="0">
              <a:buSzPct val="100000"/>
              <a:buNone/>
            </a:pPr>
            <a:r>
              <a:rPr lang="en-US" sz="1800" b="1" dirty="0"/>
              <a:t>DOL (Day of Leaving):</a:t>
            </a:r>
          </a:p>
          <a:p>
            <a:pPr marL="383540" indent="-285750">
              <a:buSzPct val="100000"/>
            </a:pPr>
            <a:r>
              <a:rPr lang="en-US" sz="1800" dirty="0"/>
              <a:t>The "DOL" column primarily contains datetime objects indicating candidates' departure dates from their respective companies. However, a unique value, "present," was included to denote candidates still employed at the time of the survey. To standardize the column and facilitate analysis, "present" has been replaced with "2050-12-31." This modification ensures consistency within the column, simplifying further data processing and analysis.</a:t>
            </a:r>
          </a:p>
          <a:p>
            <a:pPr marL="97790" indent="0">
              <a:buSzPct val="100000"/>
              <a:buNone/>
            </a:pPr>
            <a:r>
              <a:rPr lang="en-US" sz="1800" b="1" dirty="0"/>
              <a:t>Salary</a:t>
            </a:r>
            <a:r>
              <a:rPr lang="en-US" sz="1800" dirty="0"/>
              <a:t>:</a:t>
            </a:r>
          </a:p>
          <a:p>
            <a:pPr marL="383540" indent="-285750">
              <a:buSzPct val="100000"/>
            </a:pPr>
            <a:r>
              <a:rPr lang="en-US" sz="1800" dirty="0"/>
              <a:t>In the "Salary" column, original float values representing salaries have been adjusted for readability and interpretation. Each salary record has been divided by 100,000, effectively converting the values to represent salaries in lakhs. This adjustment enhances the clarity of the salary data, making it more intuitive for analysis and comparison purposes.</a:t>
            </a:r>
          </a:p>
        </p:txBody>
      </p:sp>
    </p:spTree>
    <p:extLst>
      <p:ext uri="{BB962C8B-B14F-4D97-AF65-F5344CB8AC3E}">
        <p14:creationId xmlns:p14="http://schemas.microsoft.com/office/powerpoint/2010/main" val="2015451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A6BE9A9E-8969-20B3-82E3-A1045CA3481E}"/>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E836E888-DA6C-976E-5D28-8F54E6AEC951}"/>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Data Cleaning and Preprocessing</a:t>
            </a:r>
            <a:endParaRPr b="1" dirty="0">
              <a:solidFill>
                <a:srgbClr val="FF0000"/>
              </a:solidFill>
            </a:endParaRPr>
          </a:p>
        </p:txBody>
      </p:sp>
      <p:sp>
        <p:nvSpPr>
          <p:cNvPr id="111" name="Google Shape;111;p4">
            <a:extLst>
              <a:ext uri="{FF2B5EF4-FFF2-40B4-BE49-F238E27FC236}">
                <a16:creationId xmlns:a16="http://schemas.microsoft.com/office/drawing/2014/main" id="{C83BFF6A-2760-0D7E-7370-FACD462EE861}"/>
              </a:ext>
            </a:extLst>
          </p:cNvPr>
          <p:cNvSpPr txBox="1">
            <a:spLocks noGrp="1"/>
          </p:cNvSpPr>
          <p:nvPr>
            <p:ph type="body" idx="1"/>
          </p:nvPr>
        </p:nvSpPr>
        <p:spPr>
          <a:xfrm>
            <a:off x="604981" y="1556882"/>
            <a:ext cx="10515600" cy="4351338"/>
          </a:xfrm>
          <a:prstGeom prst="rect">
            <a:avLst/>
          </a:prstGeom>
          <a:noFill/>
          <a:ln>
            <a:noFill/>
          </a:ln>
        </p:spPr>
        <p:txBody>
          <a:bodyPr spcFirstLastPara="1" wrap="square" lIns="91425" tIns="45700" rIns="91425" bIns="45700" anchor="t" anchorCtr="0">
            <a:noAutofit/>
          </a:bodyPr>
          <a:lstStyle/>
          <a:p>
            <a:pPr marL="383540" indent="-285750">
              <a:buSzPct val="100000"/>
            </a:pPr>
            <a:r>
              <a:rPr lang="en-US" sz="1800" b="1" dirty="0" err="1"/>
              <a:t>JobCity</a:t>
            </a:r>
            <a:r>
              <a:rPr lang="en-US" sz="1800" b="1" dirty="0"/>
              <a:t>:</a:t>
            </a:r>
          </a:p>
          <a:p>
            <a:pPr marL="97790" indent="0">
              <a:buSzPct val="100000"/>
              <a:buNone/>
            </a:pPr>
            <a:r>
              <a:rPr lang="en-US" sz="1800" dirty="0"/>
              <a:t>The "</a:t>
            </a:r>
            <a:r>
              <a:rPr lang="en-US" sz="1800" dirty="0" err="1"/>
              <a:t>JobCity</a:t>
            </a:r>
            <a:r>
              <a:rPr lang="en-US" sz="1800" dirty="0"/>
              <a:t>" column, initially comprising user-entered job city data, lacked uniformity due to varied inputs. To ensure consistency, all entries have been converted to lowercase and stripped of extraneous spaces. This preprocessing enhances data uniformity for accurate analysis.</a:t>
            </a:r>
          </a:p>
          <a:p>
            <a:pPr marL="383540" indent="-285750">
              <a:buSzPct val="100000"/>
            </a:pPr>
            <a:endParaRPr lang="en-US" sz="1800" dirty="0"/>
          </a:p>
          <a:p>
            <a:pPr marL="383540" indent="-285750">
              <a:buSzPct val="100000"/>
            </a:pPr>
            <a:r>
              <a:rPr lang="en-US" sz="1800" b="1" dirty="0"/>
              <a:t>10th, 12th Board:</a:t>
            </a:r>
          </a:p>
          <a:p>
            <a:pPr marL="97790" indent="0">
              <a:buSzPct val="100000"/>
              <a:buNone/>
            </a:pPr>
            <a:r>
              <a:rPr lang="en-US" sz="1800" dirty="0"/>
              <a:t>In the "10th Board" and "12th Board" columns, user-provided data on education boards lacked standardization. To address this, records containing "Center" were categorized as "CBSE," those with "0" were marked as "Not Specified," and the rest were classified as "State Boards." These categorization steps improve data clarity and interpretability.</a:t>
            </a:r>
          </a:p>
        </p:txBody>
      </p:sp>
    </p:spTree>
    <p:extLst>
      <p:ext uri="{BB962C8B-B14F-4D97-AF65-F5344CB8AC3E}">
        <p14:creationId xmlns:p14="http://schemas.microsoft.com/office/powerpoint/2010/main" val="1253587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035AB25D-7450-D2C4-2958-31EF86B35FE6}"/>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16B1E965-1D22-4142-0C5C-019492EC2333}"/>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Univariate Analysis</a:t>
            </a:r>
            <a:endParaRPr b="1" dirty="0">
              <a:solidFill>
                <a:srgbClr val="FF0000"/>
              </a:solidFill>
            </a:endParaRPr>
          </a:p>
        </p:txBody>
      </p:sp>
      <p:sp>
        <p:nvSpPr>
          <p:cNvPr id="111" name="Google Shape;111;p4">
            <a:extLst>
              <a:ext uri="{FF2B5EF4-FFF2-40B4-BE49-F238E27FC236}">
                <a16:creationId xmlns:a16="http://schemas.microsoft.com/office/drawing/2014/main" id="{440DA4BA-E34C-F464-7AB8-099582C646F6}"/>
              </a:ext>
            </a:extLst>
          </p:cNvPr>
          <p:cNvSpPr txBox="1">
            <a:spLocks noGrp="1"/>
          </p:cNvSpPr>
          <p:nvPr>
            <p:ph type="body" idx="1"/>
          </p:nvPr>
        </p:nvSpPr>
        <p:spPr>
          <a:xfrm>
            <a:off x="604981" y="1556882"/>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Salary</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97790" indent="0">
              <a:lnSpc>
                <a:spcPct val="100000"/>
              </a:lnSpc>
              <a:buSzPct val="100000"/>
              <a:buNone/>
            </a:pPr>
            <a:r>
              <a:rPr lang="en-US" sz="1800" dirty="0"/>
              <a:t>The salary range spans from 0.35 lakh to 40 lakhs, with the majority of candidates (72%) earning between 1 and 4 lakhs, and 99% earning less than 9.3 lakhs. Initially skewed to the right due to outliers, the distribution becomes more normal after their removal. Surprisingly, the distribution without outliers reveals a bimodal pattern, hinting at two distinct salary groups within the dataset..</a:t>
            </a:r>
          </a:p>
          <a:p>
            <a:pPr marL="383540" indent="-285750">
              <a:lnSpc>
                <a:spcPct val="100000"/>
              </a:lnSpc>
              <a:buSzPct val="100000"/>
            </a:pPr>
            <a:endParaRPr lang="en-US" sz="1800" b="1" dirty="0"/>
          </a:p>
          <a:p>
            <a:pPr marL="97790" indent="0">
              <a:lnSpc>
                <a:spcPct val="100000"/>
              </a:lnSpc>
              <a:buSzPct val="100000"/>
              <a:buNone/>
            </a:pPr>
            <a:endParaRPr lang="en-US" sz="1800" b="1" dirty="0"/>
          </a:p>
        </p:txBody>
      </p:sp>
      <p:pic>
        <p:nvPicPr>
          <p:cNvPr id="8" name="Picture 7">
            <a:extLst>
              <a:ext uri="{FF2B5EF4-FFF2-40B4-BE49-F238E27FC236}">
                <a16:creationId xmlns:a16="http://schemas.microsoft.com/office/drawing/2014/main" id="{C79C0016-EEA7-51FF-5D58-F3CA359EFB7E}"/>
              </a:ext>
            </a:extLst>
          </p:cNvPr>
          <p:cNvPicPr>
            <a:picLocks noChangeAspect="1"/>
          </p:cNvPicPr>
          <p:nvPr/>
        </p:nvPicPr>
        <p:blipFill>
          <a:blip r:embed="rId3"/>
          <a:stretch>
            <a:fillRect/>
          </a:stretch>
        </p:blipFill>
        <p:spPr>
          <a:xfrm>
            <a:off x="3283876" y="1073046"/>
            <a:ext cx="4364791" cy="3705955"/>
          </a:xfrm>
          <a:prstGeom prst="rect">
            <a:avLst/>
          </a:prstGeom>
        </p:spPr>
      </p:pic>
    </p:spTree>
    <p:extLst>
      <p:ext uri="{BB962C8B-B14F-4D97-AF65-F5344CB8AC3E}">
        <p14:creationId xmlns:p14="http://schemas.microsoft.com/office/powerpoint/2010/main" val="1475716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E32BC009-B491-A9C1-6B43-FCA90D9225DA}"/>
            </a:ext>
          </a:extLst>
        </p:cNvPr>
        <p:cNvGrpSpPr/>
        <p:nvPr/>
      </p:nvGrpSpPr>
      <p:grpSpPr>
        <a:xfrm>
          <a:off x="0" y="0"/>
          <a:ext cx="0" cy="0"/>
          <a:chOff x="0" y="0"/>
          <a:chExt cx="0" cy="0"/>
        </a:xfrm>
      </p:grpSpPr>
      <p:sp>
        <p:nvSpPr>
          <p:cNvPr id="110" name="Google Shape;110;p4">
            <a:extLst>
              <a:ext uri="{FF2B5EF4-FFF2-40B4-BE49-F238E27FC236}">
                <a16:creationId xmlns:a16="http://schemas.microsoft.com/office/drawing/2014/main" id="{BE44196F-8F90-A0E2-4AE2-5607E50C6DCC}"/>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Univariate Analysis</a:t>
            </a:r>
            <a:endParaRPr b="1" dirty="0">
              <a:solidFill>
                <a:srgbClr val="FF0000"/>
              </a:solidFill>
            </a:endParaRPr>
          </a:p>
        </p:txBody>
      </p:sp>
      <p:sp>
        <p:nvSpPr>
          <p:cNvPr id="111" name="Google Shape;111;p4">
            <a:extLst>
              <a:ext uri="{FF2B5EF4-FFF2-40B4-BE49-F238E27FC236}">
                <a16:creationId xmlns:a16="http://schemas.microsoft.com/office/drawing/2014/main" id="{4F6F7633-8C11-9699-D22C-5DF43A394C04}"/>
              </a:ext>
            </a:extLst>
          </p:cNvPr>
          <p:cNvSpPr txBox="1">
            <a:spLocks noGrp="1"/>
          </p:cNvSpPr>
          <p:nvPr>
            <p:ph type="body" idx="1"/>
          </p:nvPr>
        </p:nvSpPr>
        <p:spPr>
          <a:xfrm>
            <a:off x="604981" y="1556882"/>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DOB</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r>
              <a:rPr lang="en-US" sz="1800" dirty="0"/>
              <a:t>39.9% of students joined were born in 2014</a:t>
            </a:r>
            <a:endParaRPr lang="en-US" sz="1800" b="1" dirty="0"/>
          </a:p>
        </p:txBody>
      </p:sp>
      <p:pic>
        <p:nvPicPr>
          <p:cNvPr id="3" name="Picture 2">
            <a:extLst>
              <a:ext uri="{FF2B5EF4-FFF2-40B4-BE49-F238E27FC236}">
                <a16:creationId xmlns:a16="http://schemas.microsoft.com/office/drawing/2014/main" id="{1ED85111-9CD8-940D-E29C-EF981364CCCC}"/>
              </a:ext>
            </a:extLst>
          </p:cNvPr>
          <p:cNvPicPr>
            <a:picLocks noChangeAspect="1"/>
          </p:cNvPicPr>
          <p:nvPr/>
        </p:nvPicPr>
        <p:blipFill>
          <a:blip r:embed="rId3"/>
          <a:stretch>
            <a:fillRect/>
          </a:stretch>
        </p:blipFill>
        <p:spPr>
          <a:xfrm>
            <a:off x="5668376" y="303581"/>
            <a:ext cx="4861981" cy="4122777"/>
          </a:xfrm>
          <a:prstGeom prst="rect">
            <a:avLst/>
          </a:prstGeom>
        </p:spPr>
      </p:pic>
    </p:spTree>
    <p:extLst>
      <p:ext uri="{BB962C8B-B14F-4D97-AF65-F5344CB8AC3E}">
        <p14:creationId xmlns:p14="http://schemas.microsoft.com/office/powerpoint/2010/main" val="3622335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a:extLst>
            <a:ext uri="{FF2B5EF4-FFF2-40B4-BE49-F238E27FC236}">
              <a16:creationId xmlns:a16="http://schemas.microsoft.com/office/drawing/2014/main" id="{DF84DF24-E051-F5C8-4287-E93C1D5DD6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6958E6E-F387-E3CE-4881-B67F323577C9}"/>
              </a:ext>
            </a:extLst>
          </p:cNvPr>
          <p:cNvPicPr>
            <a:picLocks noChangeAspect="1"/>
          </p:cNvPicPr>
          <p:nvPr/>
        </p:nvPicPr>
        <p:blipFill>
          <a:blip r:embed="rId3"/>
          <a:stretch>
            <a:fillRect/>
          </a:stretch>
        </p:blipFill>
        <p:spPr>
          <a:xfrm>
            <a:off x="6870421" y="816883"/>
            <a:ext cx="4798291" cy="4798291"/>
          </a:xfrm>
          <a:prstGeom prst="rect">
            <a:avLst/>
          </a:prstGeom>
        </p:spPr>
      </p:pic>
      <p:sp>
        <p:nvSpPr>
          <p:cNvPr id="110" name="Google Shape;110;p4">
            <a:extLst>
              <a:ext uri="{FF2B5EF4-FFF2-40B4-BE49-F238E27FC236}">
                <a16:creationId xmlns:a16="http://schemas.microsoft.com/office/drawing/2014/main" id="{E1ACA6A3-F865-336D-172E-7344CE95CCD4}"/>
              </a:ext>
            </a:extLst>
          </p:cNvPr>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Univariate Analysis</a:t>
            </a:r>
            <a:endParaRPr b="1" dirty="0">
              <a:solidFill>
                <a:srgbClr val="FF0000"/>
              </a:solidFill>
            </a:endParaRPr>
          </a:p>
        </p:txBody>
      </p:sp>
      <p:sp>
        <p:nvSpPr>
          <p:cNvPr id="111" name="Google Shape;111;p4">
            <a:extLst>
              <a:ext uri="{FF2B5EF4-FFF2-40B4-BE49-F238E27FC236}">
                <a16:creationId xmlns:a16="http://schemas.microsoft.com/office/drawing/2014/main" id="{CA6DD355-C63D-FC2E-040A-3C53AAFDE165}"/>
              </a:ext>
            </a:extLst>
          </p:cNvPr>
          <p:cNvSpPr txBox="1">
            <a:spLocks noGrp="1"/>
          </p:cNvSpPr>
          <p:nvPr>
            <p:ph type="body" idx="1"/>
          </p:nvPr>
        </p:nvSpPr>
        <p:spPr>
          <a:xfrm>
            <a:off x="523288" y="1689779"/>
            <a:ext cx="10515600" cy="4351338"/>
          </a:xfrm>
          <a:prstGeom prst="rect">
            <a:avLst/>
          </a:prstGeom>
          <a:noFill/>
          <a:ln>
            <a:noFill/>
          </a:ln>
        </p:spPr>
        <p:txBody>
          <a:bodyPr spcFirstLastPara="1" wrap="square" lIns="91425" tIns="45700" rIns="91425" bIns="45700" anchor="t" anchorCtr="0">
            <a:noAutofit/>
          </a:bodyPr>
          <a:lstStyle/>
          <a:p>
            <a:pPr marL="383540" indent="-285750">
              <a:lnSpc>
                <a:spcPct val="100000"/>
              </a:lnSpc>
              <a:buSzPct val="100000"/>
            </a:pPr>
            <a:r>
              <a:rPr lang="en-US" sz="1800" b="1" dirty="0"/>
              <a:t>DOL</a:t>
            </a:r>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endParaRPr lang="en-US" sz="1800" b="1" dirty="0"/>
          </a:p>
          <a:p>
            <a:pPr marL="383540" indent="-285750">
              <a:lnSpc>
                <a:spcPct val="100000"/>
              </a:lnSpc>
              <a:buSzPct val="100000"/>
            </a:pPr>
            <a:r>
              <a:rPr lang="en-US" sz="1800" dirty="0"/>
              <a:t>46.9% of candidates assumed to be still working in their companies</a:t>
            </a:r>
          </a:p>
          <a:p>
            <a:pPr marL="383540" indent="-285750">
              <a:lnSpc>
                <a:spcPct val="100000"/>
              </a:lnSpc>
              <a:buSzPct val="100000"/>
            </a:pPr>
            <a:r>
              <a:rPr lang="en-US" sz="1800" dirty="0"/>
              <a:t>- 26.5% candidates left company in 2015</a:t>
            </a:r>
          </a:p>
        </p:txBody>
      </p:sp>
    </p:spTree>
    <p:extLst>
      <p:ext uri="{BB962C8B-B14F-4D97-AF65-F5344CB8AC3E}">
        <p14:creationId xmlns:p14="http://schemas.microsoft.com/office/powerpoint/2010/main" val="320414380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TotalTime>
  <Words>1548</Words>
  <Application>Microsoft Office PowerPoint</Application>
  <PresentationFormat>Widescreen</PresentationFormat>
  <Paragraphs>246</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Calibri</vt:lpstr>
      <vt:lpstr>Lato Black</vt:lpstr>
      <vt:lpstr>Arial</vt:lpstr>
      <vt:lpstr>Libre Baskerville</vt:lpstr>
      <vt:lpstr>Office Theme</vt:lpstr>
      <vt:lpstr>PowerPoint Presentation</vt:lpstr>
      <vt:lpstr>PowerPoint Presentation</vt:lpstr>
      <vt:lpstr>Objectives  </vt:lpstr>
      <vt:lpstr>Data Summary  </vt:lpstr>
      <vt:lpstr>Data Cleaning and Preprocessing</vt:lpstr>
      <vt:lpstr>Data Cleaning and Preprocessing</vt:lpstr>
      <vt:lpstr>Univariate Analysis</vt:lpstr>
      <vt:lpstr>Univariate Analysis</vt:lpstr>
      <vt:lpstr>Univariate Analysis</vt:lpstr>
      <vt:lpstr>Univariate Analysis</vt:lpstr>
      <vt:lpstr>Univariate Analysis</vt:lpstr>
      <vt:lpstr>Univariate Analysis</vt:lpstr>
      <vt:lpstr>Univariate Analysis</vt:lpstr>
      <vt:lpstr>Univariate Analysis</vt:lpstr>
      <vt:lpstr>Univariate Analysis</vt:lpstr>
      <vt:lpstr>Univariate Analysis</vt:lpstr>
      <vt:lpstr>Bivariate Analysis</vt:lpstr>
      <vt:lpstr>Bivariate Analysis</vt:lpstr>
      <vt:lpstr>Bivariate Analysis</vt:lpstr>
      <vt:lpstr>Bivariate Analysis</vt:lpstr>
      <vt:lpstr>Bivariate Analysis</vt:lpstr>
      <vt:lpstr>Bivariate Analysis</vt:lpstr>
      <vt:lpstr>Bivariate Analysis</vt:lpstr>
      <vt:lpstr>Research Outcomes</vt:lpstr>
      <vt:lpstr>Research Outcomes</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KATUKOORI NITHIN</cp:lastModifiedBy>
  <cp:revision>7</cp:revision>
  <dcterms:created xsi:type="dcterms:W3CDTF">2021-02-16T05:19:01Z</dcterms:created>
  <dcterms:modified xsi:type="dcterms:W3CDTF">2024-02-23T07:53:35Z</dcterms:modified>
</cp:coreProperties>
</file>